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74" r:id="rId6"/>
    <p:sldId id="273" r:id="rId7"/>
    <p:sldId id="272" r:id="rId8"/>
    <p:sldId id="260" r:id="rId9"/>
    <p:sldId id="277" r:id="rId10"/>
    <p:sldId id="261" r:id="rId11"/>
    <p:sldId id="278" r:id="rId12"/>
    <p:sldId id="263" r:id="rId13"/>
    <p:sldId id="282" r:id="rId14"/>
    <p:sldId id="283" r:id="rId15"/>
    <p:sldId id="279" r:id="rId16"/>
    <p:sldId id="280" r:id="rId17"/>
    <p:sldId id="284" r:id="rId18"/>
    <p:sldId id="275" r:id="rId19"/>
    <p:sldId id="281" r:id="rId20"/>
    <p:sldId id="276" r:id="rId21"/>
    <p:sldId id="285" r:id="rId22"/>
    <p:sldId id="287" r:id="rId23"/>
    <p:sldId id="266" r:id="rId24"/>
    <p:sldId id="264" r:id="rId25"/>
    <p:sldId id="267" r:id="rId26"/>
    <p:sldId id="288" r:id="rId27"/>
    <p:sldId id="268" r:id="rId28"/>
  </p:sldIdLst>
  <p:sldSz cx="18288000" cy="10287000"/>
  <p:notesSz cx="6858000" cy="9144000"/>
  <p:embeddedFontLst>
    <p:embeddedFont>
      <p:font typeface="ADLaM Display" panose="02010000000000000000" pitchFamily="2" charset="0"/>
      <p:regular r:id="rId29"/>
    </p:embeddedFont>
    <p:embeddedFont>
      <p:font typeface="Calibri" panose="020F0502020204030204" pitchFamily="34" charset="0"/>
      <p:regular r:id="rId30"/>
      <p:bold r:id="rId31"/>
      <p:italic r:id="rId32"/>
      <p:boldItalic r:id="rId33"/>
    </p:embeddedFont>
    <p:embeddedFont>
      <p:font typeface="Canva Sans" panose="020B0604020202020204" charset="0"/>
      <p:regular r:id="rId34"/>
    </p:embeddedFont>
    <p:embeddedFont>
      <p:font typeface="Canva Sans Bold" panose="020B0604020202020204" charset="0"/>
      <p:regular r:id="rId35"/>
    </p:embeddedFont>
    <p:embeddedFont>
      <p:font typeface="Libre Franklin Light" pitchFamily="2" charset="0"/>
      <p:regular r:id="rId36"/>
      <p:italic r:id="rId37"/>
    </p:embeddedFont>
    <p:embeddedFont>
      <p:font typeface="Libre Franklin Medium" pitchFamily="2" charset="0"/>
      <p:regular r:id="rId38"/>
      <p:italic r:id="rId39"/>
    </p:embeddedFont>
    <p:embeddedFont>
      <p:font typeface="Poppins" panose="00000500000000000000" pitchFamily="2" charset="0"/>
      <p:regular r:id="rId40"/>
      <p:bold r:id="rId41"/>
      <p:italic r:id="rId42"/>
      <p:boldItalic r:id="rId43"/>
    </p:embeddedFont>
    <p:embeddedFont>
      <p:font typeface="Raleway" pitchFamily="2"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llab Sarkar" initials="PS" lastIdx="1" clrIdx="0">
    <p:extLst>
      <p:ext uri="{19B8F6BF-5375-455C-9EA6-DF929625EA0E}">
        <p15:presenceInfo xmlns:p15="http://schemas.microsoft.com/office/powerpoint/2012/main" userId="e4f33f786fe850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22" autoAdjust="0"/>
  </p:normalViewPr>
  <p:slideViewPr>
    <p:cSldViewPr>
      <p:cViewPr>
        <p:scale>
          <a:sx n="30" d="100"/>
          <a:sy n="30" d="100"/>
        </p:scale>
        <p:origin x="1464" y="4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07:16:20.84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84,'0'-8,"7"-9,10-3,16 3,17 4,8 4,-6 12,-12 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07:16:22.21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271 132,'38'1,"-22"0,0-1,0 0,0-1,0-1,22-5,-37 7,1-1,-1 1,1-1,-1 1,1-1,-1 1,0-1,1 0,-1 0,0 0,0 0,2-1,-3 2,0-1,0 1,0 0,0-1,0 1,0 0,0 0,1-1,-1 1,0 0,0-1,0 1,-1 0,1-1,0 1,0 0,0 0,0-1,0 1,0 0,0-1,0 1,-1 0,1 0,0-1,0 1,0 0,0 0,-1 0,1-1,0 1,0 0,-1 0,1 0,-1-1,-2-1,-1 1,1-1,-1 1,0-1,1 1,-1 0,-7-1,-22-1,18 2,0-1,0-1,0 0,-16-6,16 3,-20-8,-1 2,0 1,-1 1,-39-4,29 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07:16:24.69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180 85,'740'0,"-701"-2,-39 2,1 0,-1 0,1 0,-1 0,0 0,1 0,-1-1,0 1,1 0,-1 0,0 0,1 0,-1-1,0 1,1 0,-1 0,0-1,0 1,1 0,-1-1,0 1,0 0,1-1,-1 1,0 0,0-1,0 1,0 0,0-1,0 1,1 0,-1-1,0 1,0-1,0 1,0 0,0-1,0 1,-1 0,1-1,0 1,0-1,0 1,0 0,0-1,0 1,-1 0,1-1,0 1,0 0,-1-1,1 1,0 0,0 0,-1-1,-18-14,7 8,0 1,0 1,-1 0,0 1,0 0,-16-2,-82-7,69 12,0 2,0 1,-67 14,-20 2,-9-14,88-4,-85 11,101-2,25-4,10-1,17 2,39 0,1-1,72-5,-65-1,294 0,-300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07:16:25.51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07:16:20.84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84,'0'-8,"7"-9,10-3,16 3,17 4,8 4,-6 12,-12 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07:16:22.21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271 132,'38'1,"-22"0,0-1,0 0,0-1,0-1,22-5,-37 7,1-1,-1 1,1-1,-1 1,1-1,-1 1,0-1,1 0,-1 0,0 0,0 0,2-1,-3 2,0-1,0 1,0 0,0-1,0 1,0 0,0 0,1-1,-1 1,0 0,0-1,0 1,-1 0,1-1,0 1,0 0,0 0,0-1,0 1,0 0,0-1,0 1,-1 0,1 0,0-1,0 1,0 0,0 0,-1 0,1-1,0 1,0 0,-1 0,1 0,-1-1,-2-1,-1 1,1-1,-1 1,0-1,1 1,-1 0,-7-1,-22-1,18 2,0-1,0-1,0 0,-16-6,16 3,-20-8,-1 2,0 1,-1 1,-39-4,29 10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07:16:24.69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180 85,'740'0,"-701"-2,-39 2,1 0,-1 0,1 0,-1 0,0 0,1 0,-1-1,0 1,1 0,-1 0,0 0,1 0,-1-1,0 1,1 0,-1 0,0-1,0 1,1 0,-1-1,0 1,0 0,1-1,-1 1,0 0,0-1,0 1,0 0,0-1,0 1,1 0,-1-1,0 1,0-1,0 1,0 0,0-1,0 1,-1 0,1-1,0 1,0-1,0 1,0 0,0-1,0 1,-1 0,1-1,0 1,0 0,-1-1,1 1,0 0,0 0,-1-1,-18-14,7 8,0 1,0 1,-1 0,0 1,0 0,-16-2,-82-7,69 12,0 2,0 1,-67 14,-20 2,-9-14,88-4,-85 11,101-2,25-4,10-1,17 2,39 0,1-1,72-5,-65-1,294 0,-300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15T07:16:25.517"/>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9.png"/><Relationship Id="rId7" Type="http://schemas.openxmlformats.org/officeDocument/2006/relationships/image" Target="../media/image27.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4.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customXml" Target="../ink/ink4.xml"/><Relationship Id="rId3" Type="http://schemas.openxmlformats.org/officeDocument/2006/relationships/image" Target="../media/image12.png"/><Relationship Id="rId7" Type="http://schemas.openxmlformats.org/officeDocument/2006/relationships/customXml" Target="../ink/ink1.xml"/><Relationship Id="rId12" Type="http://schemas.openxmlformats.org/officeDocument/2006/relationships/image" Target="../media/image3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customXml" Target="../ink/ink3.xml"/><Relationship Id="rId5" Type="http://schemas.openxmlformats.org/officeDocument/2006/relationships/image" Target="../media/image35.jpeg"/><Relationship Id="rId10" Type="http://schemas.openxmlformats.org/officeDocument/2006/relationships/image" Target="../media/image38.png"/><Relationship Id="rId4" Type="http://schemas.openxmlformats.org/officeDocument/2006/relationships/image" Target="../media/image13.svg"/><Relationship Id="rId9" Type="http://schemas.openxmlformats.org/officeDocument/2006/relationships/customXml" Target="../ink/ink2.xml"/><Relationship Id="rId14"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2.png"/><Relationship Id="rId7" Type="http://schemas.openxmlformats.org/officeDocument/2006/relationships/customXml" Target="../ink/ink6.xml"/><Relationship Id="rId12"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39.png"/><Relationship Id="rId4" Type="http://schemas.openxmlformats.org/officeDocument/2006/relationships/image" Target="../media/image13.svg"/><Relationship Id="rId9" Type="http://schemas.openxmlformats.org/officeDocument/2006/relationships/customXml" Target="../ink/ink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3.sv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13.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45.gif"/></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jpeg"/><Relationship Id="rId4" Type="http://schemas.openxmlformats.org/officeDocument/2006/relationships/image" Target="../media/image7.svg"/></Relationships>
</file>

<file path=ppt/slides/_rels/slide24.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52.png"/><Relationship Id="rId7" Type="http://schemas.openxmlformats.org/officeDocument/2006/relationships/image" Target="../media/image4.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53.svg"/></Relationships>
</file>

<file path=ppt/slides/_rels/slide25.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12.png"/><Relationship Id="rId7" Type="http://schemas.openxmlformats.org/officeDocument/2006/relationships/image" Target="../media/image57.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13.svg"/><Relationship Id="rId9" Type="http://schemas.openxmlformats.org/officeDocument/2006/relationships/image" Target="../media/image59.jpeg"/></Relationships>
</file>

<file path=ppt/slides/_rels/slide26.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12.png"/><Relationship Id="rId7" Type="http://schemas.openxmlformats.org/officeDocument/2006/relationships/image" Target="../media/image62.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13.svg"/><Relationship Id="rId9" Type="http://schemas.openxmlformats.org/officeDocument/2006/relationships/image" Target="../media/image64.jpe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6.sv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7.png"/><Relationship Id="rId7"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8.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3.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364"/>
        </a:solidFill>
        <a:effectLst/>
      </p:bgPr>
    </p:bg>
    <p:spTree>
      <p:nvGrpSpPr>
        <p:cNvPr id="1" name=""/>
        <p:cNvGrpSpPr/>
        <p:nvPr/>
      </p:nvGrpSpPr>
      <p:grpSpPr>
        <a:xfrm>
          <a:off x="0" y="0"/>
          <a:ext cx="0" cy="0"/>
          <a:chOff x="0" y="0"/>
          <a:chExt cx="0" cy="0"/>
        </a:xfrm>
      </p:grpSpPr>
      <p:sp>
        <p:nvSpPr>
          <p:cNvPr id="2" name="Freeform 2"/>
          <p:cNvSpPr/>
          <p:nvPr/>
        </p:nvSpPr>
        <p:spPr>
          <a:xfrm>
            <a:off x="10313820" y="1275167"/>
            <a:ext cx="3258939" cy="3930737"/>
          </a:xfrm>
          <a:custGeom>
            <a:avLst/>
            <a:gdLst/>
            <a:ahLst/>
            <a:cxnLst/>
            <a:rect l="l" t="t" r="r" b="b"/>
            <a:pathLst>
              <a:path w="3258939" h="3930737">
                <a:moveTo>
                  <a:pt x="0" y="0"/>
                </a:moveTo>
                <a:lnTo>
                  <a:pt x="3258938" y="0"/>
                </a:lnTo>
                <a:lnTo>
                  <a:pt x="3258938" y="3930738"/>
                </a:lnTo>
                <a:lnTo>
                  <a:pt x="0" y="39307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rot="-5400000">
            <a:off x="15802262" y="7815318"/>
            <a:ext cx="1106454" cy="1286575"/>
          </a:xfrm>
          <a:custGeom>
            <a:avLst/>
            <a:gdLst/>
            <a:ahLst/>
            <a:cxnLst/>
            <a:rect l="l" t="t" r="r" b="b"/>
            <a:pathLst>
              <a:path w="1106454" h="1286575">
                <a:moveTo>
                  <a:pt x="0" y="0"/>
                </a:moveTo>
                <a:lnTo>
                  <a:pt x="1106454" y="0"/>
                </a:lnTo>
                <a:lnTo>
                  <a:pt x="1106454" y="1286575"/>
                </a:lnTo>
                <a:lnTo>
                  <a:pt x="0" y="1286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1421158" y="2202823"/>
            <a:ext cx="4972912" cy="6255782"/>
          </a:xfrm>
          <a:custGeom>
            <a:avLst/>
            <a:gdLst/>
            <a:ahLst/>
            <a:cxnLst/>
            <a:rect l="l" t="t" r="r" b="b"/>
            <a:pathLst>
              <a:path w="4972912" h="6255782">
                <a:moveTo>
                  <a:pt x="0" y="0"/>
                </a:moveTo>
                <a:lnTo>
                  <a:pt x="4972912" y="0"/>
                </a:lnTo>
                <a:lnTo>
                  <a:pt x="4972912" y="6255782"/>
                </a:lnTo>
                <a:lnTo>
                  <a:pt x="0" y="6255782"/>
                </a:lnTo>
                <a:lnTo>
                  <a:pt x="0" y="0"/>
                </a:lnTo>
                <a:close/>
              </a:path>
            </a:pathLst>
          </a:custGeom>
          <a:blipFill>
            <a:blip r:embed="rId6"/>
            <a:stretch>
              <a:fillRect l="-12898" r="-12898"/>
            </a:stretch>
          </a:blipFill>
        </p:spPr>
        <p:txBody>
          <a:bodyPr/>
          <a:lstStyle/>
          <a:p>
            <a:endParaRPr lang="en-IN"/>
          </a:p>
        </p:txBody>
      </p:sp>
      <p:sp>
        <p:nvSpPr>
          <p:cNvPr id="5" name="Freeform 5"/>
          <p:cNvSpPr/>
          <p:nvPr/>
        </p:nvSpPr>
        <p:spPr>
          <a:xfrm>
            <a:off x="10313820" y="6359447"/>
            <a:ext cx="6945480" cy="770317"/>
          </a:xfrm>
          <a:custGeom>
            <a:avLst/>
            <a:gdLst/>
            <a:ahLst/>
            <a:cxnLst/>
            <a:rect l="l" t="t" r="r" b="b"/>
            <a:pathLst>
              <a:path w="6945480" h="770317">
                <a:moveTo>
                  <a:pt x="0" y="0"/>
                </a:moveTo>
                <a:lnTo>
                  <a:pt x="6945480" y="0"/>
                </a:lnTo>
                <a:lnTo>
                  <a:pt x="6945480" y="770316"/>
                </a:lnTo>
                <a:lnTo>
                  <a:pt x="0" y="7703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grpSp>
        <p:nvGrpSpPr>
          <p:cNvPr id="6" name="Group 6"/>
          <p:cNvGrpSpPr/>
          <p:nvPr/>
        </p:nvGrpSpPr>
        <p:grpSpPr>
          <a:xfrm>
            <a:off x="838200" y="1930008"/>
            <a:ext cx="8136531" cy="7552131"/>
            <a:chOff x="-254000" y="-2005216"/>
            <a:chExt cx="10848709" cy="10069507"/>
          </a:xfrm>
        </p:grpSpPr>
        <p:sp>
          <p:nvSpPr>
            <p:cNvPr id="7" name="TextBox 7"/>
            <p:cNvSpPr txBox="1"/>
            <p:nvPr/>
          </p:nvSpPr>
          <p:spPr>
            <a:xfrm>
              <a:off x="-254000" y="-2005216"/>
              <a:ext cx="10594709" cy="5047793"/>
            </a:xfrm>
            <a:prstGeom prst="rect">
              <a:avLst/>
            </a:prstGeom>
          </p:spPr>
          <p:txBody>
            <a:bodyPr lIns="0" tIns="0" rIns="0" bIns="0" rtlCol="0" anchor="t">
              <a:spAutoFit/>
            </a:bodyPr>
            <a:lstStyle/>
            <a:p>
              <a:pPr>
                <a:lnSpc>
                  <a:spcPts val="9960"/>
                </a:lnSpc>
              </a:pPr>
              <a:r>
                <a:rPr lang="en-US" sz="8300" dirty="0">
                  <a:solidFill>
                    <a:srgbClr val="ECEDF8"/>
                  </a:solidFill>
                  <a:latin typeface="Libre Franklin Medium"/>
                </a:rPr>
                <a:t>Near Field </a:t>
              </a:r>
            </a:p>
            <a:p>
              <a:pPr>
                <a:lnSpc>
                  <a:spcPts val="9960"/>
                </a:lnSpc>
              </a:pPr>
              <a:r>
                <a:rPr lang="en-US" sz="8300" dirty="0">
                  <a:solidFill>
                    <a:srgbClr val="ECEDF8"/>
                  </a:solidFill>
                  <a:latin typeface="Libre Franklin Medium"/>
                </a:rPr>
                <a:t>Communication</a:t>
              </a:r>
            </a:p>
            <a:p>
              <a:pPr>
                <a:lnSpc>
                  <a:spcPts val="9960"/>
                </a:lnSpc>
              </a:pPr>
              <a:r>
                <a:rPr lang="en-US" sz="8300" dirty="0">
                  <a:solidFill>
                    <a:srgbClr val="ECEDF8"/>
                  </a:solidFill>
                  <a:latin typeface="Libre Franklin Medium"/>
                </a:rPr>
                <a:t>For 6G</a:t>
              </a:r>
            </a:p>
          </p:txBody>
        </p:sp>
        <p:sp>
          <p:nvSpPr>
            <p:cNvPr id="8" name="TextBox 8"/>
            <p:cNvSpPr txBox="1"/>
            <p:nvPr/>
          </p:nvSpPr>
          <p:spPr>
            <a:xfrm>
              <a:off x="0" y="4040198"/>
              <a:ext cx="10594709" cy="4024093"/>
            </a:xfrm>
            <a:prstGeom prst="rect">
              <a:avLst/>
            </a:prstGeom>
          </p:spPr>
          <p:txBody>
            <a:bodyPr lIns="0" tIns="0" rIns="0" bIns="0" rtlCol="0" anchor="t">
              <a:spAutoFit/>
            </a:bodyPr>
            <a:lstStyle/>
            <a:p>
              <a:pPr>
                <a:lnSpc>
                  <a:spcPts val="3360"/>
                </a:lnSpc>
                <a:spcBef>
                  <a:spcPct val="0"/>
                </a:spcBef>
              </a:pPr>
              <a:r>
                <a:rPr lang="en-US" sz="2400" i="1" spc="168" dirty="0">
                  <a:solidFill>
                    <a:srgbClr val="ECEDF8"/>
                  </a:solidFill>
                  <a:latin typeface="Libre Franklin Light"/>
                </a:rPr>
                <a:t>Presented by</a:t>
              </a:r>
            </a:p>
            <a:p>
              <a:pPr>
                <a:lnSpc>
                  <a:spcPts val="3360"/>
                </a:lnSpc>
                <a:spcBef>
                  <a:spcPct val="0"/>
                </a:spcBef>
              </a:pPr>
              <a:endParaRPr lang="en-US" sz="2400" spc="168" dirty="0">
                <a:solidFill>
                  <a:srgbClr val="ECEDF8"/>
                </a:solidFill>
                <a:latin typeface="Libre Franklin Light"/>
              </a:endParaRPr>
            </a:p>
            <a:p>
              <a:pPr>
                <a:lnSpc>
                  <a:spcPts val="3360"/>
                </a:lnSpc>
                <a:spcBef>
                  <a:spcPct val="0"/>
                </a:spcBef>
              </a:pPr>
              <a:r>
                <a:rPr lang="en-US" sz="2400" spc="168" dirty="0">
                  <a:solidFill>
                    <a:srgbClr val="ECEDF8"/>
                  </a:solidFill>
                  <a:latin typeface="Libre Franklin Light"/>
                </a:rPr>
                <a:t>Pallab Sarkar</a:t>
              </a:r>
            </a:p>
            <a:p>
              <a:pPr>
                <a:lnSpc>
                  <a:spcPts val="3360"/>
                </a:lnSpc>
                <a:spcBef>
                  <a:spcPct val="0"/>
                </a:spcBef>
              </a:pPr>
              <a:r>
                <a:rPr lang="en-US" sz="2400" spc="168" dirty="0">
                  <a:solidFill>
                    <a:srgbClr val="ECEDF8"/>
                  </a:solidFill>
                  <a:latin typeface="Libre Franklin Light"/>
                </a:rPr>
                <a:t>Roll-002010801176</a:t>
              </a:r>
            </a:p>
            <a:p>
              <a:pPr>
                <a:lnSpc>
                  <a:spcPts val="3360"/>
                </a:lnSpc>
                <a:spcBef>
                  <a:spcPct val="0"/>
                </a:spcBef>
              </a:pPr>
              <a:r>
                <a:rPr lang="en-US" sz="2400" spc="168" dirty="0">
                  <a:solidFill>
                    <a:srgbClr val="ECEDF8"/>
                  </a:solidFill>
                  <a:latin typeface="Libre Franklin Light"/>
                </a:rPr>
                <a:t>JUEE Section B</a:t>
              </a:r>
            </a:p>
            <a:p>
              <a:pPr>
                <a:lnSpc>
                  <a:spcPts val="3360"/>
                </a:lnSpc>
                <a:spcBef>
                  <a:spcPct val="0"/>
                </a:spcBef>
              </a:pPr>
              <a:endParaRPr lang="en-US" sz="2400" spc="168" dirty="0">
                <a:solidFill>
                  <a:srgbClr val="ECEDF8"/>
                </a:solidFill>
                <a:latin typeface="Libre Franklin Light"/>
              </a:endParaRPr>
            </a:p>
            <a:p>
              <a:pPr>
                <a:lnSpc>
                  <a:spcPts val="3360"/>
                </a:lnSpc>
                <a:spcBef>
                  <a:spcPct val="0"/>
                </a:spcBef>
              </a:pPr>
              <a:r>
                <a:rPr lang="en-US" sz="2400" spc="168" dirty="0">
                  <a:solidFill>
                    <a:srgbClr val="ECEDF8"/>
                  </a:solidFill>
                  <a:latin typeface="Libre Franklin Light"/>
                </a:rPr>
                <a:t>Measurements &amp; Instrumentation Seminar 2023</a:t>
              </a:r>
            </a:p>
          </p:txBody>
        </p:sp>
      </p:grpSp>
      <p:grpSp>
        <p:nvGrpSpPr>
          <p:cNvPr id="9" name="Group 9"/>
          <p:cNvGrpSpPr/>
          <p:nvPr/>
        </p:nvGrpSpPr>
        <p:grpSpPr>
          <a:xfrm>
            <a:off x="15789363" y="3071398"/>
            <a:ext cx="1209413" cy="1209413"/>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B7E76"/>
            </a:solidFill>
          </p:spPr>
          <p:txBody>
            <a:bodyPr/>
            <a:lstStyle/>
            <a:p>
              <a:endParaRPr lang="en-IN"/>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Freeform 2"/>
          <p:cNvSpPr/>
          <p:nvPr/>
        </p:nvSpPr>
        <p:spPr>
          <a:xfrm>
            <a:off x="-1914639" y="6867787"/>
            <a:ext cx="5886677" cy="5886677"/>
          </a:xfrm>
          <a:custGeom>
            <a:avLst/>
            <a:gdLst/>
            <a:ahLst/>
            <a:cxnLst/>
            <a:rect l="l" t="t" r="r" b="b"/>
            <a:pathLst>
              <a:path w="5886677" h="5886677">
                <a:moveTo>
                  <a:pt x="0" y="0"/>
                </a:moveTo>
                <a:lnTo>
                  <a:pt x="5886678" y="0"/>
                </a:lnTo>
                <a:lnTo>
                  <a:pt x="5886678" y="5886677"/>
                </a:lnTo>
                <a:lnTo>
                  <a:pt x="0" y="5886677"/>
                </a:lnTo>
                <a:lnTo>
                  <a:pt x="0" y="0"/>
                </a:lnTo>
                <a:close/>
              </a:path>
            </a:pathLst>
          </a:custGeom>
          <a:blipFill>
            <a:blip r:embed="rId2"/>
            <a:stretch>
              <a:fillRect/>
            </a:stretch>
          </a:blipFill>
        </p:spPr>
        <p:txBody>
          <a:bodyPr/>
          <a:lstStyle/>
          <a:p>
            <a:endParaRPr lang="en-IN"/>
          </a:p>
        </p:txBody>
      </p:sp>
      <p:sp>
        <p:nvSpPr>
          <p:cNvPr id="3" name="Freeform 3"/>
          <p:cNvSpPr/>
          <p:nvPr/>
        </p:nvSpPr>
        <p:spPr>
          <a:xfrm>
            <a:off x="3256286" y="8977037"/>
            <a:ext cx="1431504" cy="905426"/>
          </a:xfrm>
          <a:custGeom>
            <a:avLst/>
            <a:gdLst/>
            <a:ahLst/>
            <a:cxnLst/>
            <a:rect l="l" t="t" r="r" b="b"/>
            <a:pathLst>
              <a:path w="1431504" h="905426">
                <a:moveTo>
                  <a:pt x="0" y="0"/>
                </a:moveTo>
                <a:lnTo>
                  <a:pt x="1431504" y="0"/>
                </a:lnTo>
                <a:lnTo>
                  <a:pt x="1431504" y="905426"/>
                </a:lnTo>
                <a:lnTo>
                  <a:pt x="0" y="905426"/>
                </a:lnTo>
                <a:lnTo>
                  <a:pt x="0" y="0"/>
                </a:lnTo>
                <a:close/>
              </a:path>
            </a:pathLst>
          </a:custGeom>
          <a:blipFill>
            <a:blip r:embed="rId3"/>
            <a:stretch>
              <a:fillRect/>
            </a:stretch>
          </a:blipFill>
        </p:spPr>
        <p:txBody>
          <a:bodyPr/>
          <a:lstStyle/>
          <a:p>
            <a:endParaRPr lang="en-IN"/>
          </a:p>
        </p:txBody>
      </p:sp>
      <p:sp>
        <p:nvSpPr>
          <p:cNvPr id="9" name="Freeform 9"/>
          <p:cNvSpPr/>
          <p:nvPr/>
        </p:nvSpPr>
        <p:spPr>
          <a:xfrm rot="-5400000">
            <a:off x="1004670" y="4473227"/>
            <a:ext cx="1106454" cy="1286575"/>
          </a:xfrm>
          <a:custGeom>
            <a:avLst/>
            <a:gdLst/>
            <a:ahLst/>
            <a:cxnLst/>
            <a:rect l="l" t="t" r="r" b="b"/>
            <a:pathLst>
              <a:path w="1106454" h="1286575">
                <a:moveTo>
                  <a:pt x="0" y="0"/>
                </a:moveTo>
                <a:lnTo>
                  <a:pt x="1106454" y="0"/>
                </a:lnTo>
                <a:lnTo>
                  <a:pt x="1106454" y="1286575"/>
                </a:lnTo>
                <a:lnTo>
                  <a:pt x="0" y="12865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pic>
        <p:nvPicPr>
          <p:cNvPr id="1026" name="Picture 2" descr="Airtel 5G Plus Powered Smart Healthcare Use Case Explained">
            <a:extLst>
              <a:ext uri="{FF2B5EF4-FFF2-40B4-BE49-F238E27FC236}">
                <a16:creationId xmlns:a16="http://schemas.microsoft.com/office/drawing/2014/main" id="{1D9B28AA-4384-8A44-BEAC-C49E683F44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72348"/>
            <a:ext cx="6782149" cy="50866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768A7A-06FA-EFF3-8DD8-6253C9629B6D}"/>
              </a:ext>
            </a:extLst>
          </p:cNvPr>
          <p:cNvSpPr txBox="1"/>
          <p:nvPr/>
        </p:nvSpPr>
        <p:spPr>
          <a:xfrm>
            <a:off x="2547214" y="5262748"/>
            <a:ext cx="2645211" cy="523220"/>
          </a:xfrm>
          <a:prstGeom prst="rect">
            <a:avLst/>
          </a:prstGeom>
          <a:noFill/>
        </p:spPr>
        <p:txBody>
          <a:bodyPr wrap="none" rtlCol="0">
            <a:spAutoFit/>
          </a:bodyPr>
          <a:lstStyle/>
          <a:p>
            <a:r>
              <a:rPr lang="en-IN" sz="2800" b="1" dirty="0"/>
              <a:t>Remote Surgery</a:t>
            </a:r>
          </a:p>
        </p:txBody>
      </p:sp>
      <p:pic>
        <p:nvPicPr>
          <p:cNvPr id="1028" name="Picture 4" descr="Jio AirFiber announced: Launch date confirmed, price, availability,  benefits and everything you need to know - India Today">
            <a:extLst>
              <a:ext uri="{FF2B5EF4-FFF2-40B4-BE49-F238E27FC236}">
                <a16:creationId xmlns:a16="http://schemas.microsoft.com/office/drawing/2014/main" id="{5DCF1EA7-62C7-E98C-2A4A-B8DBA1C39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4293" y="65679"/>
            <a:ext cx="8266129" cy="4648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DC82D8-F89F-BAFA-B2A1-58D65043E0FA}"/>
              </a:ext>
            </a:extLst>
          </p:cNvPr>
          <p:cNvSpPr txBox="1"/>
          <p:nvPr/>
        </p:nvSpPr>
        <p:spPr>
          <a:xfrm>
            <a:off x="10058400" y="4885681"/>
            <a:ext cx="2930995" cy="461665"/>
          </a:xfrm>
          <a:prstGeom prst="rect">
            <a:avLst/>
          </a:prstGeom>
          <a:noFill/>
        </p:spPr>
        <p:txBody>
          <a:bodyPr wrap="none" rtlCol="0">
            <a:spAutoFit/>
          </a:bodyPr>
          <a:lstStyle/>
          <a:p>
            <a:r>
              <a:rPr lang="en-IN" sz="2400" b="1" dirty="0"/>
              <a:t>Fixed Wireless Access</a:t>
            </a:r>
          </a:p>
        </p:txBody>
      </p:sp>
      <p:pic>
        <p:nvPicPr>
          <p:cNvPr id="1030" name="Picture 6" descr="Robot surgery could be the future of remote health care | Fortune">
            <a:extLst>
              <a:ext uri="{FF2B5EF4-FFF2-40B4-BE49-F238E27FC236}">
                <a16:creationId xmlns:a16="http://schemas.microsoft.com/office/drawing/2014/main" id="{00E011A0-6F37-930A-4567-5A0925ABFB7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8572" y="5889755"/>
            <a:ext cx="6782148" cy="45330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T Likely to Seek Liberalisation of Vodafone Spectrum by Idea Cellular |  TelecomTalk">
            <a:extLst>
              <a:ext uri="{FF2B5EF4-FFF2-40B4-BE49-F238E27FC236}">
                <a16:creationId xmlns:a16="http://schemas.microsoft.com/office/drawing/2014/main" id="{7A67C242-A6A4-1453-7FA9-8A9D2A0125A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05400" y="6125362"/>
            <a:ext cx="1092386" cy="6144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BABA95-C739-455D-43C3-7617D45D822F}"/>
              </a:ext>
            </a:extLst>
          </p:cNvPr>
          <p:cNvSpPr txBox="1"/>
          <p:nvPr/>
        </p:nvSpPr>
        <p:spPr>
          <a:xfrm>
            <a:off x="12420600" y="7353300"/>
            <a:ext cx="4367927" cy="461665"/>
          </a:xfrm>
          <a:prstGeom prst="rect">
            <a:avLst/>
          </a:prstGeom>
          <a:noFill/>
        </p:spPr>
        <p:txBody>
          <a:bodyPr wrap="none" rtlCol="0">
            <a:spAutoFit/>
          </a:bodyPr>
          <a:lstStyle/>
          <a:p>
            <a:r>
              <a:rPr lang="en-IN" sz="2400" b="1" dirty="0"/>
              <a:t>VIRTUAL PRESENCE HEALTHCARE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Freeform 2"/>
          <p:cNvSpPr/>
          <p:nvPr/>
        </p:nvSpPr>
        <p:spPr>
          <a:xfrm>
            <a:off x="-1914639" y="6867787"/>
            <a:ext cx="5886677" cy="5886677"/>
          </a:xfrm>
          <a:custGeom>
            <a:avLst/>
            <a:gdLst/>
            <a:ahLst/>
            <a:cxnLst/>
            <a:rect l="l" t="t" r="r" b="b"/>
            <a:pathLst>
              <a:path w="5886677" h="5886677">
                <a:moveTo>
                  <a:pt x="0" y="0"/>
                </a:moveTo>
                <a:lnTo>
                  <a:pt x="5886678" y="0"/>
                </a:lnTo>
                <a:lnTo>
                  <a:pt x="5886678" y="5886677"/>
                </a:lnTo>
                <a:lnTo>
                  <a:pt x="0" y="5886677"/>
                </a:lnTo>
                <a:lnTo>
                  <a:pt x="0" y="0"/>
                </a:lnTo>
                <a:close/>
              </a:path>
            </a:pathLst>
          </a:custGeom>
          <a:blipFill>
            <a:blip r:embed="rId2"/>
            <a:stretch>
              <a:fillRect/>
            </a:stretch>
          </a:blipFill>
        </p:spPr>
        <p:txBody>
          <a:bodyPr/>
          <a:lstStyle/>
          <a:p>
            <a:endParaRPr lang="en-IN"/>
          </a:p>
        </p:txBody>
      </p:sp>
      <p:sp>
        <p:nvSpPr>
          <p:cNvPr id="3" name="Freeform 3"/>
          <p:cNvSpPr/>
          <p:nvPr/>
        </p:nvSpPr>
        <p:spPr>
          <a:xfrm>
            <a:off x="5722374" y="7189675"/>
            <a:ext cx="1431504" cy="905426"/>
          </a:xfrm>
          <a:custGeom>
            <a:avLst/>
            <a:gdLst/>
            <a:ahLst/>
            <a:cxnLst/>
            <a:rect l="l" t="t" r="r" b="b"/>
            <a:pathLst>
              <a:path w="1431504" h="905426">
                <a:moveTo>
                  <a:pt x="0" y="0"/>
                </a:moveTo>
                <a:lnTo>
                  <a:pt x="1431504" y="0"/>
                </a:lnTo>
                <a:lnTo>
                  <a:pt x="1431504" y="905426"/>
                </a:lnTo>
                <a:lnTo>
                  <a:pt x="0" y="905426"/>
                </a:lnTo>
                <a:lnTo>
                  <a:pt x="0" y="0"/>
                </a:lnTo>
                <a:close/>
              </a:path>
            </a:pathLst>
          </a:custGeom>
          <a:blipFill>
            <a:blip r:embed="rId3"/>
            <a:stretch>
              <a:fillRect/>
            </a:stretch>
          </a:blipFill>
        </p:spPr>
        <p:txBody>
          <a:bodyPr/>
          <a:lstStyle/>
          <a:p>
            <a:endParaRPr lang="en-IN"/>
          </a:p>
        </p:txBody>
      </p:sp>
      <p:sp>
        <p:nvSpPr>
          <p:cNvPr id="4" name="Freeform 4"/>
          <p:cNvSpPr/>
          <p:nvPr/>
        </p:nvSpPr>
        <p:spPr>
          <a:xfrm flipH="1">
            <a:off x="381000" y="2985997"/>
            <a:ext cx="5580565" cy="5367489"/>
          </a:xfrm>
          <a:custGeom>
            <a:avLst/>
            <a:gdLst/>
            <a:ahLst/>
            <a:cxnLst/>
            <a:rect l="l" t="t" r="r" b="b"/>
            <a:pathLst>
              <a:path w="5580565" h="5367489">
                <a:moveTo>
                  <a:pt x="5580565" y="0"/>
                </a:moveTo>
                <a:lnTo>
                  <a:pt x="0" y="0"/>
                </a:lnTo>
                <a:lnTo>
                  <a:pt x="0" y="5367489"/>
                </a:lnTo>
                <a:lnTo>
                  <a:pt x="5580565" y="5367489"/>
                </a:lnTo>
                <a:lnTo>
                  <a:pt x="55805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897819" y="599095"/>
            <a:ext cx="7888986" cy="859210"/>
          </a:xfrm>
          <a:prstGeom prst="rect">
            <a:avLst/>
          </a:prstGeom>
        </p:spPr>
        <p:txBody>
          <a:bodyPr lIns="0" tIns="0" rIns="0" bIns="0" rtlCol="0" anchor="t">
            <a:spAutoFit/>
          </a:bodyPr>
          <a:lstStyle/>
          <a:p>
            <a:pPr>
              <a:lnSpc>
                <a:spcPts val="6719"/>
              </a:lnSpc>
            </a:pPr>
            <a:r>
              <a:rPr lang="en-US" sz="5599" dirty="0">
                <a:solidFill>
                  <a:srgbClr val="002364"/>
                </a:solidFill>
                <a:latin typeface="Libre Franklin Light"/>
              </a:rPr>
              <a:t>Then. Why 6G?</a:t>
            </a:r>
          </a:p>
        </p:txBody>
      </p:sp>
      <p:sp>
        <p:nvSpPr>
          <p:cNvPr id="9" name="Freeform 9"/>
          <p:cNvSpPr/>
          <p:nvPr/>
        </p:nvSpPr>
        <p:spPr>
          <a:xfrm rot="-5400000">
            <a:off x="1004670" y="4473227"/>
            <a:ext cx="1106454" cy="1286575"/>
          </a:xfrm>
          <a:custGeom>
            <a:avLst/>
            <a:gdLst/>
            <a:ahLst/>
            <a:cxnLst/>
            <a:rect l="l" t="t" r="r" b="b"/>
            <a:pathLst>
              <a:path w="1106454" h="1286575">
                <a:moveTo>
                  <a:pt x="0" y="0"/>
                </a:moveTo>
                <a:lnTo>
                  <a:pt x="1106454" y="0"/>
                </a:lnTo>
                <a:lnTo>
                  <a:pt x="1106454" y="1286575"/>
                </a:lnTo>
                <a:lnTo>
                  <a:pt x="0" y="1286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5151A8D0-922D-6478-A807-3D12BED4F925}"/>
              </a:ext>
            </a:extLst>
          </p:cNvPr>
          <p:cNvSpPr txBox="1"/>
          <p:nvPr/>
        </p:nvSpPr>
        <p:spPr>
          <a:xfrm>
            <a:off x="5722374" y="1458305"/>
            <a:ext cx="12414142" cy="7848302"/>
          </a:xfrm>
          <a:prstGeom prst="rect">
            <a:avLst/>
          </a:prstGeom>
          <a:noFill/>
        </p:spPr>
        <p:txBody>
          <a:bodyPr wrap="square">
            <a:spAutoFit/>
          </a:bodyPr>
          <a:lstStyle/>
          <a:p>
            <a:pPr marL="457200" indent="-457200">
              <a:buFont typeface="Wingdings" panose="05000000000000000000" pitchFamily="2" charset="2"/>
              <a:buChar char="q"/>
            </a:pPr>
            <a:r>
              <a:rPr lang="en-US" sz="3200" b="1" i="0" dirty="0">
                <a:solidFill>
                  <a:schemeClr val="tx2"/>
                </a:solidFill>
                <a:effectLst/>
              </a:rPr>
              <a:t>Due to the rapid increase in Internet-of-Things (IoT) devices, next-generation communication systems aspire to achieve great spectrum and energy efficiency, low latency, and huge connection. These IoT gadgets will enable cutting-edge services like connected drones and robots that can transmit high definition (HD) and full HD video, smart traffic, environment monitoring and control, telemedicine, virtual reality (VR), and virtual navigation. </a:t>
            </a:r>
          </a:p>
          <a:p>
            <a:pPr>
              <a:buFont typeface="Arial" panose="020B0604020202020204" pitchFamily="34" charset="0"/>
              <a:buChar char="•"/>
            </a:pPr>
            <a:endParaRPr lang="en-US" sz="3200" b="1" dirty="0"/>
          </a:p>
          <a:p>
            <a:pPr>
              <a:buFont typeface="Arial" panose="020B0604020202020204" pitchFamily="34" charset="0"/>
              <a:buChar char="•"/>
            </a:pPr>
            <a:endParaRPr lang="en-US" sz="2800" b="1" dirty="0"/>
          </a:p>
          <a:p>
            <a:pPr>
              <a:buFont typeface="Arial" panose="020B0604020202020204" pitchFamily="34" charset="0"/>
              <a:buChar char="•"/>
            </a:pPr>
            <a:endParaRPr lang="en-US" sz="2800" dirty="0"/>
          </a:p>
          <a:p>
            <a:pPr marL="457200" indent="-457200">
              <a:buFont typeface="Wingdings" panose="05000000000000000000" pitchFamily="2" charset="2"/>
              <a:buChar char="q"/>
            </a:pPr>
            <a:r>
              <a:rPr lang="en-US" sz="3200" b="1" i="0" dirty="0">
                <a:solidFill>
                  <a:schemeClr val="tx2"/>
                </a:solidFill>
                <a:effectLst/>
              </a:rPr>
              <a:t>By 2025, there are expected to be 25 billion IoT devices, making it extremely difficult for the current multiple access strategies to handle such a large number of devices. Even the currently being pushed out fifth generation (5G) communication systems worldwide are unable to support such a large number of IoT devices. Project for a third-generation alliance</a:t>
            </a:r>
            <a:endParaRPr lang="en-US" sz="3200" dirty="0">
              <a:solidFill>
                <a:schemeClr val="tx2"/>
              </a:solidFill>
            </a:endParaRPr>
          </a:p>
        </p:txBody>
      </p:sp>
    </p:spTree>
    <p:extLst>
      <p:ext uri="{BB962C8B-B14F-4D97-AF65-F5344CB8AC3E}">
        <p14:creationId xmlns:p14="http://schemas.microsoft.com/office/powerpoint/2010/main" val="335448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TextBox 2"/>
          <p:cNvSpPr txBox="1"/>
          <p:nvPr/>
        </p:nvSpPr>
        <p:spPr>
          <a:xfrm>
            <a:off x="152400" y="4381500"/>
            <a:ext cx="11972762" cy="3629199"/>
          </a:xfrm>
          <a:prstGeom prst="rect">
            <a:avLst/>
          </a:prstGeom>
        </p:spPr>
        <p:txBody>
          <a:bodyPr wrap="square" lIns="0" tIns="0" rIns="0" bIns="0" rtlCol="0" anchor="t">
            <a:spAutoFit/>
          </a:bodyPr>
          <a:lstStyle/>
          <a:p>
            <a:r>
              <a:rPr lang="en-US" sz="6000" b="1" i="0" dirty="0">
                <a:solidFill>
                  <a:srgbClr val="2A2E3A"/>
                </a:solidFill>
                <a:effectLst/>
                <a:latin typeface="YAFdJlhd_TU 0"/>
              </a:rPr>
              <a:t>Shifting from Far-Field Beam Steering </a:t>
            </a:r>
            <a:r>
              <a:rPr lang="en-US" sz="6000" b="1" i="0" dirty="0">
                <a:solidFill>
                  <a:srgbClr val="92D050"/>
                </a:solidFill>
                <a:effectLst/>
                <a:latin typeface="YAFdJlhd_TU 0"/>
              </a:rPr>
              <a:t>t</a:t>
            </a:r>
            <a:r>
              <a:rPr lang="en-US" sz="6000" b="1" i="0" dirty="0">
                <a:solidFill>
                  <a:schemeClr val="tx2"/>
                </a:solidFill>
                <a:effectLst/>
                <a:latin typeface="YAFdJlhd_TU 0"/>
              </a:rPr>
              <a:t>o</a:t>
            </a:r>
            <a:r>
              <a:rPr lang="en-US" sz="6000" b="1" i="0" dirty="0">
                <a:solidFill>
                  <a:srgbClr val="2A2E3A"/>
                </a:solidFill>
                <a:effectLst/>
                <a:latin typeface="YAFdJlhd_TU 0"/>
              </a:rPr>
              <a:t> </a:t>
            </a:r>
            <a:endParaRPr lang="en-US" sz="6000" dirty="0">
              <a:solidFill>
                <a:srgbClr val="2A2E3A"/>
              </a:solidFill>
              <a:effectLst/>
              <a:latin typeface="YAFdJlhd_TU 0"/>
            </a:endParaRPr>
          </a:p>
          <a:p>
            <a:r>
              <a:rPr lang="en-US" sz="6000" b="1" i="0" dirty="0">
                <a:solidFill>
                  <a:srgbClr val="F47C00"/>
                </a:solidFill>
                <a:effectLst/>
                <a:latin typeface="YAFdJlhd_TU 0"/>
              </a:rPr>
              <a:t>Near-field Beam Focusing</a:t>
            </a:r>
            <a:endParaRPr lang="en-US" sz="6000" dirty="0">
              <a:solidFill>
                <a:srgbClr val="2A2E3A"/>
              </a:solidFill>
              <a:effectLst/>
              <a:latin typeface="YAFdJlhd_TU 0"/>
            </a:endParaRPr>
          </a:p>
          <a:p>
            <a:pPr>
              <a:lnSpc>
                <a:spcPts val="6719"/>
              </a:lnSpc>
            </a:pPr>
            <a:endParaRPr lang="en-US" sz="5599" dirty="0">
              <a:solidFill>
                <a:srgbClr val="002364"/>
              </a:solidFill>
              <a:latin typeface="Libre Franklin Light"/>
            </a:endParaRPr>
          </a:p>
        </p:txBody>
      </p:sp>
      <p:sp>
        <p:nvSpPr>
          <p:cNvPr id="5" name="Freeform 5"/>
          <p:cNvSpPr/>
          <p:nvPr/>
        </p:nvSpPr>
        <p:spPr>
          <a:xfrm rot="-5400000">
            <a:off x="11072403" y="4506724"/>
            <a:ext cx="4958361" cy="2497211"/>
          </a:xfrm>
          <a:custGeom>
            <a:avLst/>
            <a:gdLst/>
            <a:ahLst/>
            <a:cxnLst/>
            <a:rect l="l" t="t" r="r" b="b"/>
            <a:pathLst>
              <a:path w="4958361" h="2497211">
                <a:moveTo>
                  <a:pt x="0" y="0"/>
                </a:moveTo>
                <a:lnTo>
                  <a:pt x="4958361" y="0"/>
                </a:lnTo>
                <a:lnTo>
                  <a:pt x="4958361" y="2497211"/>
                </a:lnTo>
                <a:lnTo>
                  <a:pt x="0" y="24972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rot="-10800000">
            <a:off x="14762089" y="1713177"/>
            <a:ext cx="2497211" cy="4981967"/>
          </a:xfrm>
          <a:custGeom>
            <a:avLst/>
            <a:gdLst/>
            <a:ahLst/>
            <a:cxnLst/>
            <a:rect l="l" t="t" r="r" b="b"/>
            <a:pathLst>
              <a:path w="2497211" h="4981967">
                <a:moveTo>
                  <a:pt x="0" y="0"/>
                </a:moveTo>
                <a:lnTo>
                  <a:pt x="2497211" y="0"/>
                </a:lnTo>
                <a:lnTo>
                  <a:pt x="2497211" y="4981967"/>
                </a:lnTo>
                <a:lnTo>
                  <a:pt x="0" y="4981967"/>
                </a:lnTo>
                <a:lnTo>
                  <a:pt x="0" y="0"/>
                </a:lnTo>
                <a:close/>
              </a:path>
            </a:pathLst>
          </a:custGeom>
          <a:blipFill>
            <a:blip r:embed="rId4"/>
            <a:stretch>
              <a:fillRect/>
            </a:stretch>
          </a:blipFill>
        </p:spPr>
        <p:txBody>
          <a:bodyPr/>
          <a:lstStyle/>
          <a:p>
            <a:endParaRPr lang="en-IN"/>
          </a:p>
        </p:txBody>
      </p:sp>
      <p:grpSp>
        <p:nvGrpSpPr>
          <p:cNvPr id="7" name="Group 7"/>
          <p:cNvGrpSpPr>
            <a:grpSpLocks noChangeAspect="1"/>
          </p:cNvGrpSpPr>
          <p:nvPr/>
        </p:nvGrpSpPr>
        <p:grpSpPr>
          <a:xfrm rot="7565931">
            <a:off x="12886022" y="1825202"/>
            <a:ext cx="1047104" cy="906792"/>
            <a:chOff x="0" y="0"/>
            <a:chExt cx="6350000" cy="5499100"/>
          </a:xfrm>
        </p:grpSpPr>
        <p:sp>
          <p:nvSpPr>
            <p:cNvPr id="8" name="Freeform 8"/>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EB7E76"/>
            </a:solidFill>
          </p:spPr>
          <p:txBody>
            <a:bodyPr/>
            <a:lstStyle/>
            <a:p>
              <a:endParaRPr lang="en-IN"/>
            </a:p>
          </p:txBody>
        </p:sp>
      </p:grpSp>
      <p:sp>
        <p:nvSpPr>
          <p:cNvPr id="9" name="Freeform 9"/>
          <p:cNvSpPr/>
          <p:nvPr/>
        </p:nvSpPr>
        <p:spPr>
          <a:xfrm rot="-5400000">
            <a:off x="16100755" y="7591223"/>
            <a:ext cx="1106454" cy="1286575"/>
          </a:xfrm>
          <a:custGeom>
            <a:avLst/>
            <a:gdLst/>
            <a:ahLst/>
            <a:cxnLst/>
            <a:rect l="l" t="t" r="r" b="b"/>
            <a:pathLst>
              <a:path w="1106454" h="1286575">
                <a:moveTo>
                  <a:pt x="0" y="0"/>
                </a:moveTo>
                <a:lnTo>
                  <a:pt x="1106454" y="0"/>
                </a:lnTo>
                <a:lnTo>
                  <a:pt x="1106454" y="1286574"/>
                </a:lnTo>
                <a:lnTo>
                  <a:pt x="0" y="1286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TextBox 2"/>
          <p:cNvSpPr txBox="1"/>
          <p:nvPr/>
        </p:nvSpPr>
        <p:spPr>
          <a:xfrm>
            <a:off x="1028700" y="697165"/>
            <a:ext cx="11972762" cy="1782539"/>
          </a:xfrm>
          <a:prstGeom prst="rect">
            <a:avLst/>
          </a:prstGeom>
        </p:spPr>
        <p:txBody>
          <a:bodyPr wrap="square" lIns="0" tIns="0" rIns="0" bIns="0" rtlCol="0" anchor="t">
            <a:spAutoFit/>
          </a:bodyPr>
          <a:lstStyle/>
          <a:p>
            <a:r>
              <a:rPr lang="en-US" sz="6000" b="1" i="0" dirty="0">
                <a:solidFill>
                  <a:srgbClr val="F47C00"/>
                </a:solidFill>
                <a:effectLst/>
                <a:latin typeface="YAFdJlhd_TU 0"/>
              </a:rPr>
              <a:t>What is Far Field ? Near Field?</a:t>
            </a:r>
            <a:endParaRPr lang="en-US" sz="6000" dirty="0">
              <a:solidFill>
                <a:srgbClr val="2A2E3A"/>
              </a:solidFill>
              <a:effectLst/>
              <a:latin typeface="YAFdJlhd_TU 0"/>
            </a:endParaRPr>
          </a:p>
          <a:p>
            <a:pPr>
              <a:lnSpc>
                <a:spcPts val="6719"/>
              </a:lnSpc>
            </a:pPr>
            <a:endParaRPr lang="en-US" sz="5599" dirty="0">
              <a:solidFill>
                <a:srgbClr val="002364"/>
              </a:solidFill>
              <a:latin typeface="Libre Franklin Light"/>
            </a:endParaRPr>
          </a:p>
        </p:txBody>
      </p:sp>
      <p:sp>
        <p:nvSpPr>
          <p:cNvPr id="6" name="Freeform 6"/>
          <p:cNvSpPr/>
          <p:nvPr/>
        </p:nvSpPr>
        <p:spPr>
          <a:xfrm rot="-10800000">
            <a:off x="17039394" y="-419100"/>
            <a:ext cx="2497211" cy="4981967"/>
          </a:xfrm>
          <a:custGeom>
            <a:avLst/>
            <a:gdLst/>
            <a:ahLst/>
            <a:cxnLst/>
            <a:rect l="l" t="t" r="r" b="b"/>
            <a:pathLst>
              <a:path w="2497211" h="4981967">
                <a:moveTo>
                  <a:pt x="0" y="0"/>
                </a:moveTo>
                <a:lnTo>
                  <a:pt x="2497211" y="0"/>
                </a:lnTo>
                <a:lnTo>
                  <a:pt x="2497211" y="4981967"/>
                </a:lnTo>
                <a:lnTo>
                  <a:pt x="0" y="4981967"/>
                </a:lnTo>
                <a:lnTo>
                  <a:pt x="0" y="0"/>
                </a:lnTo>
                <a:close/>
              </a:path>
            </a:pathLst>
          </a:custGeom>
          <a:blipFill>
            <a:blip r:embed="rId2"/>
            <a:stretch>
              <a:fillRect/>
            </a:stretch>
          </a:blipFill>
        </p:spPr>
        <p:txBody>
          <a:bodyPr/>
          <a:lstStyle/>
          <a:p>
            <a:endParaRPr lang="en-IN"/>
          </a:p>
        </p:txBody>
      </p:sp>
      <p:sp>
        <p:nvSpPr>
          <p:cNvPr id="9" name="Freeform 9"/>
          <p:cNvSpPr/>
          <p:nvPr/>
        </p:nvSpPr>
        <p:spPr>
          <a:xfrm rot="-5400000">
            <a:off x="10224661" y="391919"/>
            <a:ext cx="1106454" cy="1286575"/>
          </a:xfrm>
          <a:custGeom>
            <a:avLst/>
            <a:gdLst/>
            <a:ahLst/>
            <a:cxnLst/>
            <a:rect l="l" t="t" r="r" b="b"/>
            <a:pathLst>
              <a:path w="1106454" h="1286575">
                <a:moveTo>
                  <a:pt x="0" y="0"/>
                </a:moveTo>
                <a:lnTo>
                  <a:pt x="1106454" y="0"/>
                </a:lnTo>
                <a:lnTo>
                  <a:pt x="1106454" y="1286574"/>
                </a:lnTo>
                <a:lnTo>
                  <a:pt x="0" y="1286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302E2AB3-20E8-A0E0-E3CF-86D0970FF9AD}"/>
              </a:ext>
            </a:extLst>
          </p:cNvPr>
          <p:cNvSpPr txBox="1"/>
          <p:nvPr/>
        </p:nvSpPr>
        <p:spPr>
          <a:xfrm>
            <a:off x="1058404" y="2171700"/>
            <a:ext cx="14410196" cy="1200329"/>
          </a:xfrm>
          <a:prstGeom prst="rect">
            <a:avLst/>
          </a:prstGeom>
          <a:noFill/>
        </p:spPr>
        <p:txBody>
          <a:bodyPr wrap="square">
            <a:spAutoFit/>
          </a:bodyPr>
          <a:lstStyle/>
          <a:p>
            <a:pPr marL="342900" indent="-342900">
              <a:buFont typeface="Wingdings" panose="05000000000000000000" pitchFamily="2" charset="2"/>
              <a:buChar char="Ø"/>
            </a:pPr>
            <a:r>
              <a:rPr lang="en-US" sz="2400" b="1" i="0" dirty="0">
                <a:solidFill>
                  <a:schemeClr val="tx2"/>
                </a:solidFill>
                <a:effectLst/>
                <a:latin typeface="Söhne"/>
              </a:rPr>
              <a:t>In communication, the "near field" is the region close to the transmitter or antenna, where electromagnetic waves have not yet fully propagated and exhibit strong variations. The "far field" is the region farther away, where waves have stabilized and behave predictably, making it suitable for long-range communication.</a:t>
            </a:r>
            <a:endParaRPr lang="en-IN" sz="2400" b="1" dirty="0">
              <a:solidFill>
                <a:schemeClr val="tx2"/>
              </a:solidFill>
            </a:endParaRPr>
          </a:p>
        </p:txBody>
      </p:sp>
      <p:pic>
        <p:nvPicPr>
          <p:cNvPr id="11" name="Picture 10">
            <a:extLst>
              <a:ext uri="{FF2B5EF4-FFF2-40B4-BE49-F238E27FC236}">
                <a16:creationId xmlns:a16="http://schemas.microsoft.com/office/drawing/2014/main" id="{E4FC6B7B-FAD4-97B8-0A44-242C6323E2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8885" y="3600963"/>
            <a:ext cx="10673241" cy="6204058"/>
          </a:xfrm>
          <a:prstGeom prst="rect">
            <a:avLst/>
          </a:prstGeom>
        </p:spPr>
      </p:pic>
    </p:spTree>
    <p:extLst>
      <p:ext uri="{BB962C8B-B14F-4D97-AF65-F5344CB8AC3E}">
        <p14:creationId xmlns:p14="http://schemas.microsoft.com/office/powerpoint/2010/main" val="3725400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3" name="Freeform 3"/>
          <p:cNvSpPr/>
          <p:nvPr/>
        </p:nvSpPr>
        <p:spPr>
          <a:xfrm>
            <a:off x="16893950" y="9563100"/>
            <a:ext cx="1431504" cy="905426"/>
          </a:xfrm>
          <a:custGeom>
            <a:avLst/>
            <a:gdLst/>
            <a:ahLst/>
            <a:cxnLst/>
            <a:rect l="l" t="t" r="r" b="b"/>
            <a:pathLst>
              <a:path w="1431504" h="905426">
                <a:moveTo>
                  <a:pt x="0" y="0"/>
                </a:moveTo>
                <a:lnTo>
                  <a:pt x="1431504" y="0"/>
                </a:lnTo>
                <a:lnTo>
                  <a:pt x="1431504" y="905426"/>
                </a:lnTo>
                <a:lnTo>
                  <a:pt x="0" y="905426"/>
                </a:lnTo>
                <a:lnTo>
                  <a:pt x="0" y="0"/>
                </a:lnTo>
                <a:close/>
              </a:path>
            </a:pathLst>
          </a:custGeom>
          <a:blipFill>
            <a:blip r:embed="rId2"/>
            <a:stretch>
              <a:fillRect/>
            </a:stretch>
          </a:blipFill>
        </p:spPr>
        <p:txBody>
          <a:bodyPr/>
          <a:lstStyle/>
          <a:p>
            <a:endParaRPr lang="en-IN"/>
          </a:p>
        </p:txBody>
      </p:sp>
      <p:sp>
        <p:nvSpPr>
          <p:cNvPr id="9" name="Freeform 9"/>
          <p:cNvSpPr/>
          <p:nvPr/>
        </p:nvSpPr>
        <p:spPr>
          <a:xfrm rot="-5400000">
            <a:off x="17128940" y="-90061"/>
            <a:ext cx="1106454" cy="1286575"/>
          </a:xfrm>
          <a:custGeom>
            <a:avLst/>
            <a:gdLst/>
            <a:ahLst/>
            <a:cxnLst/>
            <a:rect l="l" t="t" r="r" b="b"/>
            <a:pathLst>
              <a:path w="1106454" h="1286575">
                <a:moveTo>
                  <a:pt x="0" y="0"/>
                </a:moveTo>
                <a:lnTo>
                  <a:pt x="1106454" y="0"/>
                </a:lnTo>
                <a:lnTo>
                  <a:pt x="1106454" y="1286575"/>
                </a:lnTo>
                <a:lnTo>
                  <a:pt x="0" y="1286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TextBox 2">
            <a:extLst>
              <a:ext uri="{FF2B5EF4-FFF2-40B4-BE49-F238E27FC236}">
                <a16:creationId xmlns:a16="http://schemas.microsoft.com/office/drawing/2014/main" id="{BBFF6B8E-D336-A0F9-AD93-B28CD175D7C7}"/>
              </a:ext>
            </a:extLst>
          </p:cNvPr>
          <p:cNvSpPr txBox="1"/>
          <p:nvPr/>
        </p:nvSpPr>
        <p:spPr>
          <a:xfrm>
            <a:off x="685800" y="247244"/>
            <a:ext cx="11972762" cy="859210"/>
          </a:xfrm>
          <a:prstGeom prst="rect">
            <a:avLst/>
          </a:prstGeom>
        </p:spPr>
        <p:txBody>
          <a:bodyPr wrap="square" lIns="0" tIns="0" rIns="0" bIns="0" rtlCol="0" anchor="t">
            <a:spAutoFit/>
          </a:bodyPr>
          <a:lstStyle/>
          <a:p>
            <a:pPr>
              <a:lnSpc>
                <a:spcPts val="6719"/>
              </a:lnSpc>
            </a:pPr>
            <a:r>
              <a:rPr lang="en-US" sz="5599" dirty="0">
                <a:solidFill>
                  <a:srgbClr val="002364"/>
                </a:solidFill>
                <a:latin typeface="Libre Franklin Light"/>
              </a:rPr>
              <a:t>RIS</a:t>
            </a:r>
          </a:p>
        </p:txBody>
      </p:sp>
      <p:sp>
        <p:nvSpPr>
          <p:cNvPr id="4" name="TextBox 3">
            <a:extLst>
              <a:ext uri="{FF2B5EF4-FFF2-40B4-BE49-F238E27FC236}">
                <a16:creationId xmlns:a16="http://schemas.microsoft.com/office/drawing/2014/main" id="{063C4E36-74FA-5EEA-85F3-AF6EE0181942}"/>
              </a:ext>
            </a:extLst>
          </p:cNvPr>
          <p:cNvSpPr txBox="1"/>
          <p:nvPr/>
        </p:nvSpPr>
        <p:spPr>
          <a:xfrm>
            <a:off x="838200" y="1311591"/>
            <a:ext cx="15240000" cy="3970318"/>
          </a:xfrm>
          <a:prstGeom prst="rect">
            <a:avLst/>
          </a:prstGeom>
          <a:noFill/>
        </p:spPr>
        <p:txBody>
          <a:bodyPr wrap="square">
            <a:spAutoFit/>
          </a:bodyPr>
          <a:lstStyle/>
          <a:p>
            <a:pPr marL="457200" indent="-457200">
              <a:buFont typeface="Wingdings" panose="05000000000000000000" pitchFamily="2" charset="2"/>
              <a:buChar char="q"/>
            </a:pPr>
            <a:r>
              <a:rPr lang="en-US" sz="2800" b="0" i="0" dirty="0">
                <a:solidFill>
                  <a:schemeClr val="tx2"/>
                </a:solidFill>
                <a:effectLst/>
                <a:latin typeface="Söhne"/>
              </a:rPr>
              <a:t>In communication, "RIS" stands for "Reconfigurable Intelligent Surface." RIS is a technology that uses a two-dimensional surface (typically made of passive elements like reflecting antennas or metamaterials) to manipulate and reconfigure electromagnetic waves.</a:t>
            </a:r>
          </a:p>
          <a:p>
            <a:pPr marL="457200" indent="-457200">
              <a:buFont typeface="Wingdings" panose="05000000000000000000" pitchFamily="2" charset="2"/>
              <a:buChar char="q"/>
            </a:pPr>
            <a:endParaRPr lang="en-US" sz="2800" dirty="0">
              <a:solidFill>
                <a:schemeClr val="tx2"/>
              </a:solidFill>
              <a:latin typeface="Söhne"/>
            </a:endParaRPr>
          </a:p>
          <a:p>
            <a:pPr marL="457200" indent="-457200">
              <a:buFont typeface="Wingdings" panose="05000000000000000000" pitchFamily="2" charset="2"/>
              <a:buChar char="q"/>
            </a:pPr>
            <a:r>
              <a:rPr lang="en-US" sz="2800" b="0" i="0" dirty="0">
                <a:solidFill>
                  <a:schemeClr val="tx2"/>
                </a:solidFill>
                <a:effectLst/>
                <a:latin typeface="Söhne"/>
              </a:rPr>
              <a:t> RIS is used to improve wireless communication by optimizing signal propagation, reducing interference, and enhancing signal quality, particularly in environments with obstacles or signal degradation.</a:t>
            </a:r>
          </a:p>
          <a:p>
            <a:pPr marL="457200" indent="-457200">
              <a:buFont typeface="Wingdings" panose="05000000000000000000" pitchFamily="2" charset="2"/>
              <a:buChar char="q"/>
            </a:pPr>
            <a:endParaRPr lang="en-US" sz="2800" dirty="0">
              <a:solidFill>
                <a:schemeClr val="tx2"/>
              </a:solidFill>
              <a:latin typeface="Söhne"/>
            </a:endParaRPr>
          </a:p>
          <a:p>
            <a:pPr marL="457200" indent="-457200">
              <a:buFont typeface="Wingdings" panose="05000000000000000000" pitchFamily="2" charset="2"/>
              <a:buChar char="q"/>
            </a:pPr>
            <a:r>
              <a:rPr lang="en-US" sz="2800" b="0" i="0" dirty="0">
                <a:solidFill>
                  <a:schemeClr val="tx2"/>
                </a:solidFill>
                <a:effectLst/>
                <a:latin typeface="Söhne"/>
              </a:rPr>
              <a:t>It has applications in </a:t>
            </a:r>
            <a:r>
              <a:rPr lang="en-US" sz="2800" dirty="0">
                <a:solidFill>
                  <a:schemeClr val="tx2"/>
                </a:solidFill>
                <a:latin typeface="Söhne"/>
              </a:rPr>
              <a:t>5</a:t>
            </a:r>
            <a:r>
              <a:rPr lang="en-US" sz="2800" b="0" i="0" dirty="0">
                <a:solidFill>
                  <a:schemeClr val="tx2"/>
                </a:solidFill>
                <a:effectLst/>
                <a:latin typeface="Söhne"/>
              </a:rPr>
              <a:t>G ,6Gand beyond for better signal coverage and capacity.</a:t>
            </a:r>
            <a:endParaRPr lang="en-IN" sz="2800" dirty="0">
              <a:solidFill>
                <a:schemeClr val="tx2"/>
              </a:solidFill>
            </a:endParaRPr>
          </a:p>
        </p:txBody>
      </p:sp>
      <p:pic>
        <p:nvPicPr>
          <p:cNvPr id="2050" name="Picture 2" descr="Reconfigurable Intelligent Surfaces (RIS) - A Tutorial | Wireless Pi">
            <a:extLst>
              <a:ext uri="{FF2B5EF4-FFF2-40B4-BE49-F238E27FC236}">
                <a16:creationId xmlns:a16="http://schemas.microsoft.com/office/drawing/2014/main" id="{079E5671-FBC5-19E7-27B8-9EFA926458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133"/>
          <a:stretch/>
        </p:blipFill>
        <p:spPr bwMode="auto">
          <a:xfrm>
            <a:off x="6096000" y="5413631"/>
            <a:ext cx="5676900" cy="4602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736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3" name="Freeform 3"/>
          <p:cNvSpPr/>
          <p:nvPr/>
        </p:nvSpPr>
        <p:spPr>
          <a:xfrm>
            <a:off x="16893950" y="9563100"/>
            <a:ext cx="1431504" cy="905426"/>
          </a:xfrm>
          <a:custGeom>
            <a:avLst/>
            <a:gdLst/>
            <a:ahLst/>
            <a:cxnLst/>
            <a:rect l="l" t="t" r="r" b="b"/>
            <a:pathLst>
              <a:path w="1431504" h="905426">
                <a:moveTo>
                  <a:pt x="0" y="0"/>
                </a:moveTo>
                <a:lnTo>
                  <a:pt x="1431504" y="0"/>
                </a:lnTo>
                <a:lnTo>
                  <a:pt x="1431504" y="905426"/>
                </a:lnTo>
                <a:lnTo>
                  <a:pt x="0" y="905426"/>
                </a:lnTo>
                <a:lnTo>
                  <a:pt x="0" y="0"/>
                </a:lnTo>
                <a:close/>
              </a:path>
            </a:pathLst>
          </a:custGeom>
          <a:blipFill>
            <a:blip r:embed="rId2"/>
            <a:stretch>
              <a:fillRect/>
            </a:stretch>
          </a:blipFill>
        </p:spPr>
        <p:txBody>
          <a:bodyPr/>
          <a:lstStyle/>
          <a:p>
            <a:endParaRPr lang="en-IN"/>
          </a:p>
        </p:txBody>
      </p:sp>
      <p:sp>
        <p:nvSpPr>
          <p:cNvPr id="9" name="Freeform 9"/>
          <p:cNvSpPr/>
          <p:nvPr/>
        </p:nvSpPr>
        <p:spPr>
          <a:xfrm rot="-5400000">
            <a:off x="17128940" y="-90061"/>
            <a:ext cx="1106454" cy="1286575"/>
          </a:xfrm>
          <a:custGeom>
            <a:avLst/>
            <a:gdLst/>
            <a:ahLst/>
            <a:cxnLst/>
            <a:rect l="l" t="t" r="r" b="b"/>
            <a:pathLst>
              <a:path w="1106454" h="1286575">
                <a:moveTo>
                  <a:pt x="0" y="0"/>
                </a:moveTo>
                <a:lnTo>
                  <a:pt x="1106454" y="0"/>
                </a:lnTo>
                <a:lnTo>
                  <a:pt x="1106454" y="1286575"/>
                </a:lnTo>
                <a:lnTo>
                  <a:pt x="0" y="1286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 name="TextBox 1">
            <a:extLst>
              <a:ext uri="{FF2B5EF4-FFF2-40B4-BE49-F238E27FC236}">
                <a16:creationId xmlns:a16="http://schemas.microsoft.com/office/drawing/2014/main" id="{23CAF6DE-CC5B-4FB4-8759-E5F8B0BA7C5C}"/>
              </a:ext>
            </a:extLst>
          </p:cNvPr>
          <p:cNvSpPr txBox="1"/>
          <p:nvPr/>
        </p:nvSpPr>
        <p:spPr>
          <a:xfrm>
            <a:off x="4724400" y="752511"/>
            <a:ext cx="7224863" cy="707886"/>
          </a:xfrm>
          <a:prstGeom prst="rect">
            <a:avLst/>
          </a:prstGeom>
          <a:noFill/>
        </p:spPr>
        <p:txBody>
          <a:bodyPr wrap="none" rtlCol="0">
            <a:spAutoFit/>
          </a:bodyPr>
          <a:lstStyle/>
          <a:p>
            <a:r>
              <a:rPr lang="en-IN" sz="4000" dirty="0">
                <a:solidFill>
                  <a:schemeClr val="tx2"/>
                </a:solidFill>
              </a:rPr>
              <a:t>Far Field Vs Near Field Technology</a:t>
            </a:r>
          </a:p>
        </p:txBody>
      </p:sp>
      <p:sp>
        <p:nvSpPr>
          <p:cNvPr id="5" name="TextBox 4">
            <a:extLst>
              <a:ext uri="{FF2B5EF4-FFF2-40B4-BE49-F238E27FC236}">
                <a16:creationId xmlns:a16="http://schemas.microsoft.com/office/drawing/2014/main" id="{00EBD394-E276-224B-E428-18E9FD8F9F77}"/>
              </a:ext>
            </a:extLst>
          </p:cNvPr>
          <p:cNvSpPr txBox="1"/>
          <p:nvPr/>
        </p:nvSpPr>
        <p:spPr>
          <a:xfrm>
            <a:off x="1642326" y="1943100"/>
            <a:ext cx="15240000" cy="8894743"/>
          </a:xfrm>
          <a:prstGeom prst="rect">
            <a:avLst/>
          </a:prstGeom>
          <a:noFill/>
        </p:spPr>
        <p:txBody>
          <a:bodyPr wrap="square">
            <a:spAutoFit/>
          </a:bodyPr>
          <a:lstStyle/>
          <a:p>
            <a:pPr marL="457200" indent="-457200">
              <a:buFont typeface="Wingdings" panose="05000000000000000000" pitchFamily="2" charset="2"/>
              <a:buChar char="Ø"/>
            </a:pPr>
            <a:r>
              <a:rPr lang="en-IN" sz="3200" dirty="0">
                <a:solidFill>
                  <a:schemeClr val="tx2"/>
                </a:solidFill>
              </a:rPr>
              <a:t>discusses the critical characteristics of far-field and near-field communications for uplink and downlink scenarios.</a:t>
            </a:r>
          </a:p>
          <a:p>
            <a:pPr marL="457200" indent="-457200">
              <a:buFont typeface="Wingdings" panose="05000000000000000000" pitchFamily="2" charset="2"/>
              <a:buChar char="Ø"/>
            </a:pPr>
            <a:r>
              <a:rPr lang="en-US" sz="2800" b="0" i="0" dirty="0">
                <a:solidFill>
                  <a:srgbClr val="444444"/>
                </a:solidFill>
                <a:effectLst/>
                <a:latin typeface="Poppins" panose="00000500000000000000" pitchFamily="2" charset="0"/>
              </a:rPr>
              <a:t>A widely adopted metric to determine the boundary between far-field and near-field regions is the Rayleigh distance, also called the Fraunhofer distance</a:t>
            </a:r>
            <a:r>
              <a:rPr lang="en-IN" sz="2800" b="0" i="0" dirty="0">
                <a:solidFill>
                  <a:schemeClr val="tx2"/>
                </a:solidFill>
                <a:effectLst/>
                <a:latin typeface="Poppins" panose="00000500000000000000" pitchFamily="2" charset="0"/>
              </a:rPr>
              <a:t>.</a:t>
            </a:r>
          </a:p>
          <a:p>
            <a:endParaRPr lang="en-IN" sz="2800" b="0" i="0" dirty="0">
              <a:solidFill>
                <a:schemeClr val="tx2"/>
              </a:solidFill>
              <a:effectLst/>
              <a:latin typeface="Poppins" panose="00000500000000000000" pitchFamily="2" charset="0"/>
            </a:endParaRPr>
          </a:p>
          <a:p>
            <a:pPr marL="457200" indent="-457200">
              <a:buFont typeface="Wingdings" panose="05000000000000000000" pitchFamily="2" charset="2"/>
              <a:buChar char="Ø"/>
            </a:pPr>
            <a:r>
              <a:rPr lang="en-US" sz="2800" b="0" i="0" dirty="0">
                <a:solidFill>
                  <a:schemeClr val="tx2"/>
                </a:solidFill>
                <a:effectLst/>
                <a:latin typeface="Poppins" panose="00000500000000000000" pitchFamily="2" charset="0"/>
              </a:rPr>
              <a:t>When the communication distance between the BS and UE (BS-UE distance) is larger than the Rayleigh distance, the UE is located in the far-field region of the BS.</a:t>
            </a:r>
          </a:p>
          <a:p>
            <a:pPr marL="457200" indent="-457200">
              <a:buFont typeface="Wingdings" panose="05000000000000000000" pitchFamily="2" charset="2"/>
              <a:buChar char="Ø"/>
            </a:pPr>
            <a:endParaRPr lang="en-US" sz="2800" dirty="0">
              <a:solidFill>
                <a:schemeClr val="tx2"/>
              </a:solidFill>
              <a:latin typeface="Poppins" panose="00000500000000000000" pitchFamily="2" charset="0"/>
            </a:endParaRPr>
          </a:p>
          <a:p>
            <a:pPr marL="457200" indent="-457200">
              <a:buFont typeface="Wingdings" panose="05000000000000000000" pitchFamily="2" charset="2"/>
              <a:buChar char="Ø"/>
            </a:pPr>
            <a:r>
              <a:rPr lang="en-US" sz="2800" b="0" i="0" dirty="0">
                <a:solidFill>
                  <a:schemeClr val="tx2"/>
                </a:solidFill>
                <a:effectLst/>
                <a:latin typeface="Poppins" panose="00000500000000000000" pitchFamily="2" charset="0"/>
              </a:rPr>
              <a:t>In far-field regions, the phase of EM waves can be elegantly approximated by a linear function of the antenna index through Taylor expansion.</a:t>
            </a:r>
          </a:p>
          <a:p>
            <a:pPr marL="457200" indent="-457200">
              <a:buFont typeface="Wingdings" panose="05000000000000000000" pitchFamily="2" charset="2"/>
              <a:buChar char="Ø"/>
            </a:pPr>
            <a:endParaRPr lang="en-US" sz="2800" dirty="0">
              <a:solidFill>
                <a:srgbClr val="444444"/>
              </a:solidFill>
              <a:latin typeface="Poppins" panose="00000500000000000000" pitchFamily="2" charset="0"/>
            </a:endParaRPr>
          </a:p>
          <a:p>
            <a:pPr marL="457200" indent="-457200">
              <a:buFont typeface="Wingdings" panose="05000000000000000000" pitchFamily="2" charset="2"/>
              <a:buChar char="Ø"/>
            </a:pPr>
            <a:r>
              <a:rPr lang="en-US" sz="2800" b="0" i="0" dirty="0">
                <a:solidFill>
                  <a:srgbClr val="444444"/>
                </a:solidFill>
                <a:effectLst/>
                <a:latin typeface="Poppins" panose="00000500000000000000" pitchFamily="2" charset="0"/>
              </a:rPr>
              <a:t>Accordingly, by the utilization of planar wavefronts, far-field beamforming can steer the beam energy towards a specific angle over different distances, which is also termed as </a:t>
            </a:r>
            <a:r>
              <a:rPr lang="en-US" sz="2800" b="0" i="0" dirty="0" err="1">
                <a:solidFill>
                  <a:srgbClr val="444444"/>
                </a:solidFill>
                <a:effectLst/>
                <a:latin typeface="Poppins" panose="00000500000000000000" pitchFamily="2" charset="0"/>
              </a:rPr>
              <a:t>beamsteering</a:t>
            </a:r>
            <a:r>
              <a:rPr lang="en-US" sz="2800" dirty="0">
                <a:solidFill>
                  <a:srgbClr val="444444"/>
                </a:solidFill>
                <a:latin typeface="Poppins" panose="00000500000000000000" pitchFamily="2" charset="0"/>
              </a:rPr>
              <a:t>.</a:t>
            </a:r>
          </a:p>
          <a:p>
            <a:pPr marL="457200" indent="-457200">
              <a:buFont typeface="Wingdings" panose="05000000000000000000" pitchFamily="2" charset="2"/>
              <a:buChar char="Ø"/>
            </a:pPr>
            <a:endParaRPr lang="en-US" sz="2800" dirty="0">
              <a:solidFill>
                <a:srgbClr val="444444"/>
              </a:solidFill>
              <a:latin typeface="Poppins" panose="00000500000000000000" pitchFamily="2" charset="0"/>
            </a:endParaRPr>
          </a:p>
          <a:p>
            <a:pPr marL="457200" indent="-457200">
              <a:buFont typeface="Wingdings" panose="05000000000000000000" pitchFamily="2" charset="2"/>
              <a:buChar char="Ø"/>
            </a:pPr>
            <a:r>
              <a:rPr lang="en-US" sz="2800" b="0" i="0" dirty="0">
                <a:solidFill>
                  <a:srgbClr val="000000"/>
                </a:solidFill>
                <a:effectLst/>
                <a:latin typeface="Raleway" panose="020F0502020204030204" pitchFamily="2" charset="0"/>
              </a:rPr>
              <a:t> The differences between far-field planar wavefronts and near-field spherical wavefronts bring several challenges and potentials to wireless communications</a:t>
            </a:r>
            <a:r>
              <a:rPr lang="en-US" sz="2800" b="0" i="0" dirty="0">
                <a:solidFill>
                  <a:srgbClr val="000000"/>
                </a:solidFill>
                <a:effectLst/>
                <a:latin typeface="Arial" panose="020B0604020202020204" pitchFamily="34" charset="0"/>
              </a:rPr>
              <a:t>,</a:t>
            </a:r>
            <a:r>
              <a:rPr lang="en-US" sz="2800" b="0" i="0" dirty="0">
                <a:solidFill>
                  <a:srgbClr val="000000"/>
                </a:solidFill>
                <a:effectLst/>
                <a:latin typeface="Raleway" panose="020F0502020204030204" pitchFamily="2" charset="0"/>
              </a:rPr>
              <a:t> which will be detailed in the following sections</a:t>
            </a:r>
            <a:r>
              <a:rPr lang="en-US" sz="2800" b="0" i="0" dirty="0">
                <a:solidFill>
                  <a:srgbClr val="000000"/>
                </a:solidFill>
                <a:effectLst/>
                <a:latin typeface="Arial" panose="020B0604020202020204" pitchFamily="34" charset="0"/>
              </a:rPr>
              <a:t>.</a:t>
            </a:r>
            <a:endParaRPr lang="en-IN" sz="2800" dirty="0">
              <a:solidFill>
                <a:schemeClr val="tx2"/>
              </a:solidFill>
              <a:latin typeface="Poppins" panose="00000500000000000000" pitchFamily="2" charset="0"/>
            </a:endParaRPr>
          </a:p>
          <a:p>
            <a:pPr marL="457200" indent="-457200">
              <a:buFont typeface="Wingdings" panose="05000000000000000000" pitchFamily="2" charset="2"/>
              <a:buChar char="Ø"/>
            </a:pPr>
            <a:endParaRPr lang="en-IN" sz="2800" b="0" i="0" dirty="0">
              <a:solidFill>
                <a:schemeClr val="tx2"/>
              </a:solidFill>
              <a:effectLst/>
              <a:latin typeface="Poppins" panose="00000500000000000000" pitchFamily="2" charset="0"/>
            </a:endParaRPr>
          </a:p>
          <a:p>
            <a:pPr marL="457200" indent="-457200">
              <a:buFont typeface="Wingdings" panose="05000000000000000000" pitchFamily="2" charset="2"/>
              <a:buChar char="Ø"/>
            </a:pPr>
            <a:endParaRPr lang="en-IN" sz="3200" dirty="0">
              <a:solidFill>
                <a:schemeClr val="tx2"/>
              </a:solidFill>
            </a:endParaRPr>
          </a:p>
        </p:txBody>
      </p:sp>
    </p:spTree>
    <p:extLst>
      <p:ext uri="{BB962C8B-B14F-4D97-AF65-F5344CB8AC3E}">
        <p14:creationId xmlns:p14="http://schemas.microsoft.com/office/powerpoint/2010/main" val="147583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3" name="Freeform 3"/>
          <p:cNvSpPr/>
          <p:nvPr/>
        </p:nvSpPr>
        <p:spPr>
          <a:xfrm>
            <a:off x="16893950" y="9563100"/>
            <a:ext cx="1431504" cy="905426"/>
          </a:xfrm>
          <a:custGeom>
            <a:avLst/>
            <a:gdLst/>
            <a:ahLst/>
            <a:cxnLst/>
            <a:rect l="l" t="t" r="r" b="b"/>
            <a:pathLst>
              <a:path w="1431504" h="905426">
                <a:moveTo>
                  <a:pt x="0" y="0"/>
                </a:moveTo>
                <a:lnTo>
                  <a:pt x="1431504" y="0"/>
                </a:lnTo>
                <a:lnTo>
                  <a:pt x="1431504" y="905426"/>
                </a:lnTo>
                <a:lnTo>
                  <a:pt x="0" y="905426"/>
                </a:lnTo>
                <a:lnTo>
                  <a:pt x="0" y="0"/>
                </a:lnTo>
                <a:close/>
              </a:path>
            </a:pathLst>
          </a:custGeom>
          <a:blipFill>
            <a:blip r:embed="rId2"/>
            <a:stretch>
              <a:fillRect/>
            </a:stretch>
          </a:blipFill>
        </p:spPr>
        <p:txBody>
          <a:bodyPr/>
          <a:lstStyle/>
          <a:p>
            <a:endParaRPr lang="en-IN"/>
          </a:p>
        </p:txBody>
      </p:sp>
      <p:sp>
        <p:nvSpPr>
          <p:cNvPr id="9" name="Freeform 9"/>
          <p:cNvSpPr/>
          <p:nvPr/>
        </p:nvSpPr>
        <p:spPr>
          <a:xfrm rot="-5400000">
            <a:off x="17128940" y="-90061"/>
            <a:ext cx="1106454" cy="1286575"/>
          </a:xfrm>
          <a:custGeom>
            <a:avLst/>
            <a:gdLst/>
            <a:ahLst/>
            <a:cxnLst/>
            <a:rect l="l" t="t" r="r" b="b"/>
            <a:pathLst>
              <a:path w="1106454" h="1286575">
                <a:moveTo>
                  <a:pt x="0" y="0"/>
                </a:moveTo>
                <a:lnTo>
                  <a:pt x="1106454" y="0"/>
                </a:lnTo>
                <a:lnTo>
                  <a:pt x="1106454" y="1286575"/>
                </a:lnTo>
                <a:lnTo>
                  <a:pt x="0" y="1286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 name="TextBox 1">
            <a:extLst>
              <a:ext uri="{FF2B5EF4-FFF2-40B4-BE49-F238E27FC236}">
                <a16:creationId xmlns:a16="http://schemas.microsoft.com/office/drawing/2014/main" id="{AB0AFA1E-33B3-CD03-F104-0F3A05643039}"/>
              </a:ext>
            </a:extLst>
          </p:cNvPr>
          <p:cNvSpPr txBox="1"/>
          <p:nvPr/>
        </p:nvSpPr>
        <p:spPr>
          <a:xfrm>
            <a:off x="4724400" y="752511"/>
            <a:ext cx="6563079" cy="707886"/>
          </a:xfrm>
          <a:prstGeom prst="rect">
            <a:avLst/>
          </a:prstGeom>
          <a:noFill/>
        </p:spPr>
        <p:txBody>
          <a:bodyPr wrap="none" rtlCol="0">
            <a:spAutoFit/>
          </a:bodyPr>
          <a:lstStyle/>
          <a:p>
            <a:r>
              <a:rPr lang="en-IN" sz="4000" dirty="0">
                <a:solidFill>
                  <a:schemeClr val="tx2"/>
                </a:solidFill>
              </a:rPr>
              <a:t>Rayleigh / Fraunhofer Distance</a:t>
            </a:r>
          </a:p>
        </p:txBody>
      </p:sp>
      <p:sp>
        <p:nvSpPr>
          <p:cNvPr id="5" name="TextBox 4">
            <a:extLst>
              <a:ext uri="{FF2B5EF4-FFF2-40B4-BE49-F238E27FC236}">
                <a16:creationId xmlns:a16="http://schemas.microsoft.com/office/drawing/2014/main" id="{B9C2D483-096F-AABD-EBD0-C93B2C17775B}"/>
              </a:ext>
            </a:extLst>
          </p:cNvPr>
          <p:cNvSpPr txBox="1"/>
          <p:nvPr/>
        </p:nvSpPr>
        <p:spPr>
          <a:xfrm>
            <a:off x="685800" y="1907206"/>
            <a:ext cx="9159498" cy="1815882"/>
          </a:xfrm>
          <a:prstGeom prst="rect">
            <a:avLst/>
          </a:prstGeom>
          <a:noFill/>
        </p:spPr>
        <p:txBody>
          <a:bodyPr wrap="square">
            <a:spAutoFit/>
          </a:bodyPr>
          <a:lstStyle/>
          <a:p>
            <a:pPr marL="342900" indent="-342900">
              <a:buFont typeface="Wingdings" panose="05000000000000000000" pitchFamily="2" charset="2"/>
              <a:buChar char="q"/>
            </a:pPr>
            <a:r>
              <a:rPr lang="en-US" sz="2800" b="0" i="0" dirty="0">
                <a:solidFill>
                  <a:srgbClr val="333333"/>
                </a:solidFill>
                <a:effectLst/>
                <a:latin typeface="Inter"/>
              </a:rPr>
              <a:t>Near-field communications require accurate measurement of the boundary between far-field and near-field regions. The classical Rayleigh distance is proportional to the square of the array aperture and the inverse of the wavelength</a:t>
            </a:r>
            <a:endParaRPr lang="en-IN" sz="2800" dirty="0"/>
          </a:p>
        </p:txBody>
      </p:sp>
      <p:pic>
        <p:nvPicPr>
          <p:cNvPr id="3074" name="Picture 2" descr="Large-Scale Path Loss Mobile Radio Propagation: - ppt download">
            <a:extLst>
              <a:ext uri="{FF2B5EF4-FFF2-40B4-BE49-F238E27FC236}">
                <a16:creationId xmlns:a16="http://schemas.microsoft.com/office/drawing/2014/main" id="{53138493-FCDC-117E-126F-C67A0D3807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15464" y="1106454"/>
            <a:ext cx="5075478" cy="38066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6AF476-0505-DA06-D024-7D968175C4F1}"/>
              </a:ext>
            </a:extLst>
          </p:cNvPr>
          <p:cNvSpPr txBox="1"/>
          <p:nvPr/>
        </p:nvSpPr>
        <p:spPr>
          <a:xfrm>
            <a:off x="685800" y="4913062"/>
            <a:ext cx="9159498" cy="1384995"/>
          </a:xfrm>
          <a:prstGeom prst="rect">
            <a:avLst/>
          </a:prstGeom>
          <a:noFill/>
        </p:spPr>
        <p:txBody>
          <a:bodyPr wrap="square">
            <a:spAutoFit/>
          </a:bodyPr>
          <a:lstStyle/>
          <a:p>
            <a:pPr marL="457200" indent="-457200">
              <a:buFont typeface="Wingdings" panose="05000000000000000000" pitchFamily="2" charset="2"/>
              <a:buChar char="q"/>
            </a:pPr>
            <a:r>
              <a:rPr lang="en-US" sz="2800" b="0" i="0" dirty="0">
                <a:solidFill>
                  <a:srgbClr val="333333"/>
                </a:solidFill>
                <a:effectLst/>
                <a:latin typeface="Inter"/>
              </a:rPr>
              <a:t> Near-field ranges for SIMO, MISO, and MIMO communication systems can be obtained using this definition.</a:t>
            </a:r>
            <a:endParaRPr lang="en-IN" sz="2800" dirty="0"/>
          </a:p>
        </p:txBody>
      </p:sp>
      <p:pic>
        <p:nvPicPr>
          <p:cNvPr id="10" name="Picture 9">
            <a:extLst>
              <a:ext uri="{FF2B5EF4-FFF2-40B4-BE49-F238E27FC236}">
                <a16:creationId xmlns:a16="http://schemas.microsoft.com/office/drawing/2014/main" id="{FB7B5AB5-8800-BC09-E276-6392E95A0BB2}"/>
              </a:ext>
            </a:extLst>
          </p:cNvPr>
          <p:cNvPicPr>
            <a:picLocks noChangeAspect="1"/>
          </p:cNvPicPr>
          <p:nvPr/>
        </p:nvPicPr>
        <p:blipFill rotWithShape="1">
          <a:blip r:embed="rId6">
            <a:extLst>
              <a:ext uri="{28A0092B-C50C-407E-A947-70E740481C1C}">
                <a14:useLocalDpi xmlns:a14="http://schemas.microsoft.com/office/drawing/2010/main" val="0"/>
              </a:ext>
            </a:extLst>
          </a:blip>
          <a:srcRect l="23333" t="27037" r="24167" b="41762"/>
          <a:stretch/>
        </p:blipFill>
        <p:spPr>
          <a:xfrm>
            <a:off x="9296400" y="5359871"/>
            <a:ext cx="8991600" cy="3005855"/>
          </a:xfrm>
          <a:prstGeom prst="rect">
            <a:avLst/>
          </a:prstGeom>
        </p:spPr>
      </p:pic>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71E729DA-DDF3-4728-68DB-42514368D47E}"/>
                  </a:ext>
                </a:extLst>
              </p14:cNvPr>
              <p14:cNvContentPartPr/>
              <p14:nvPr/>
            </p14:nvContentPartPr>
            <p14:xfrm>
              <a:off x="12212829" y="8060235"/>
              <a:ext cx="93240" cy="30240"/>
            </p14:xfrm>
          </p:contentPart>
        </mc:Choice>
        <mc:Fallback>
          <p:pic>
            <p:nvPicPr>
              <p:cNvPr id="11" name="Ink 10">
                <a:extLst>
                  <a:ext uri="{FF2B5EF4-FFF2-40B4-BE49-F238E27FC236}">
                    <a16:creationId xmlns:a16="http://schemas.microsoft.com/office/drawing/2014/main" id="{71E729DA-DDF3-4728-68DB-42514368D47E}"/>
                  </a:ext>
                </a:extLst>
              </p:cNvPr>
              <p:cNvPicPr/>
              <p:nvPr/>
            </p:nvPicPr>
            <p:blipFill>
              <a:blip r:embed="rId8"/>
              <a:stretch>
                <a:fillRect/>
              </a:stretch>
            </p:blipFill>
            <p:spPr>
              <a:xfrm>
                <a:off x="12159189" y="7952235"/>
                <a:ext cx="20088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88C4E73C-90AA-5973-BDFA-0D018F4E2DE8}"/>
                  </a:ext>
                </a:extLst>
              </p14:cNvPr>
              <p14:cNvContentPartPr/>
              <p14:nvPr/>
            </p14:nvContentPartPr>
            <p14:xfrm>
              <a:off x="11929149" y="8073555"/>
              <a:ext cx="160920" cy="48600"/>
            </p14:xfrm>
          </p:contentPart>
        </mc:Choice>
        <mc:Fallback>
          <p:pic>
            <p:nvPicPr>
              <p:cNvPr id="13" name="Ink 12">
                <a:extLst>
                  <a:ext uri="{FF2B5EF4-FFF2-40B4-BE49-F238E27FC236}">
                    <a16:creationId xmlns:a16="http://schemas.microsoft.com/office/drawing/2014/main" id="{88C4E73C-90AA-5973-BDFA-0D018F4E2DE8}"/>
                  </a:ext>
                </a:extLst>
              </p:cNvPr>
              <p:cNvPicPr/>
              <p:nvPr/>
            </p:nvPicPr>
            <p:blipFill>
              <a:blip r:embed="rId10"/>
              <a:stretch>
                <a:fillRect/>
              </a:stretch>
            </p:blipFill>
            <p:spPr>
              <a:xfrm>
                <a:off x="11875149" y="7965555"/>
                <a:ext cx="2685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 13">
                <a:extLst>
                  <a:ext uri="{FF2B5EF4-FFF2-40B4-BE49-F238E27FC236}">
                    <a16:creationId xmlns:a16="http://schemas.microsoft.com/office/drawing/2014/main" id="{28EE781F-081A-5B94-0657-38E84BBE3D24}"/>
                  </a:ext>
                </a:extLst>
              </p14:cNvPr>
              <p14:cNvContentPartPr/>
              <p14:nvPr/>
            </p14:nvContentPartPr>
            <p14:xfrm>
              <a:off x="12178989" y="8121075"/>
              <a:ext cx="348840" cy="31680"/>
            </p14:xfrm>
          </p:contentPart>
        </mc:Choice>
        <mc:Fallback>
          <p:pic>
            <p:nvPicPr>
              <p:cNvPr id="14" name="Ink 13">
                <a:extLst>
                  <a:ext uri="{FF2B5EF4-FFF2-40B4-BE49-F238E27FC236}">
                    <a16:creationId xmlns:a16="http://schemas.microsoft.com/office/drawing/2014/main" id="{28EE781F-081A-5B94-0657-38E84BBE3D24}"/>
                  </a:ext>
                </a:extLst>
              </p:cNvPr>
              <p:cNvPicPr/>
              <p:nvPr/>
            </p:nvPicPr>
            <p:blipFill>
              <a:blip r:embed="rId12"/>
              <a:stretch>
                <a:fillRect/>
              </a:stretch>
            </p:blipFill>
            <p:spPr>
              <a:xfrm>
                <a:off x="12124989" y="8013435"/>
                <a:ext cx="4564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 14">
                <a:extLst>
                  <a:ext uri="{FF2B5EF4-FFF2-40B4-BE49-F238E27FC236}">
                    <a16:creationId xmlns:a16="http://schemas.microsoft.com/office/drawing/2014/main" id="{B3D2D565-A497-C7C4-1DC2-D4894ACD89EB}"/>
                  </a:ext>
                </a:extLst>
              </p14:cNvPr>
              <p14:cNvContentPartPr/>
              <p14:nvPr/>
            </p14:nvContentPartPr>
            <p14:xfrm>
              <a:off x="20163069" y="4572195"/>
              <a:ext cx="360" cy="360"/>
            </p14:xfrm>
          </p:contentPart>
        </mc:Choice>
        <mc:Fallback>
          <p:pic>
            <p:nvPicPr>
              <p:cNvPr id="15" name="Ink 14">
                <a:extLst>
                  <a:ext uri="{FF2B5EF4-FFF2-40B4-BE49-F238E27FC236}">
                    <a16:creationId xmlns:a16="http://schemas.microsoft.com/office/drawing/2014/main" id="{B3D2D565-A497-C7C4-1DC2-D4894ACD89EB}"/>
                  </a:ext>
                </a:extLst>
              </p:cNvPr>
              <p:cNvPicPr/>
              <p:nvPr/>
            </p:nvPicPr>
            <p:blipFill>
              <a:blip r:embed="rId14"/>
              <a:stretch>
                <a:fillRect/>
              </a:stretch>
            </p:blipFill>
            <p:spPr>
              <a:xfrm>
                <a:off x="20109069" y="4464195"/>
                <a:ext cx="108000" cy="216000"/>
              </a:xfrm>
              <a:prstGeom prst="rect">
                <a:avLst/>
              </a:prstGeom>
            </p:spPr>
          </p:pic>
        </mc:Fallback>
      </mc:AlternateContent>
      <p:sp>
        <p:nvSpPr>
          <p:cNvPr id="17" name="TextBox 16">
            <a:extLst>
              <a:ext uri="{FF2B5EF4-FFF2-40B4-BE49-F238E27FC236}">
                <a16:creationId xmlns:a16="http://schemas.microsoft.com/office/drawing/2014/main" id="{BD7EB25B-E36B-5E20-4C7A-3302CA4D5F28}"/>
              </a:ext>
            </a:extLst>
          </p:cNvPr>
          <p:cNvSpPr txBox="1"/>
          <p:nvPr/>
        </p:nvSpPr>
        <p:spPr>
          <a:xfrm>
            <a:off x="494654" y="8084533"/>
            <a:ext cx="10151390" cy="1815882"/>
          </a:xfrm>
          <a:prstGeom prst="rect">
            <a:avLst/>
          </a:prstGeom>
          <a:noFill/>
        </p:spPr>
        <p:txBody>
          <a:bodyPr wrap="square">
            <a:spAutoFit/>
          </a:bodyPr>
          <a:lstStyle/>
          <a:p>
            <a:pPr marL="457200" indent="-457200">
              <a:buFont typeface="Wingdings" panose="05000000000000000000" pitchFamily="2" charset="2"/>
              <a:buChar char="q"/>
            </a:pPr>
            <a:r>
              <a:rPr lang="en-US" sz="2800" b="0" i="0" dirty="0">
                <a:solidFill>
                  <a:srgbClr val="333333"/>
                </a:solidFill>
                <a:effectLst/>
                <a:latin typeface="Inter"/>
              </a:rPr>
              <a:t>In RIS systems, the BS-RIS distance and the RIS-UE distance need to be added to capture the largest phase discrepancy. As long as any of these distances is shorter, RIS-aided communication is more likely to happen in RIS systems.</a:t>
            </a:r>
            <a:endParaRPr lang="en-IN" sz="2800" dirty="0"/>
          </a:p>
        </p:txBody>
      </p:sp>
    </p:spTree>
    <p:extLst>
      <p:ext uri="{BB962C8B-B14F-4D97-AF65-F5344CB8AC3E}">
        <p14:creationId xmlns:p14="http://schemas.microsoft.com/office/powerpoint/2010/main" val="2790193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3" name="Freeform 3"/>
          <p:cNvSpPr/>
          <p:nvPr/>
        </p:nvSpPr>
        <p:spPr>
          <a:xfrm>
            <a:off x="16893950" y="9563100"/>
            <a:ext cx="1431504" cy="905426"/>
          </a:xfrm>
          <a:custGeom>
            <a:avLst/>
            <a:gdLst/>
            <a:ahLst/>
            <a:cxnLst/>
            <a:rect l="l" t="t" r="r" b="b"/>
            <a:pathLst>
              <a:path w="1431504" h="905426">
                <a:moveTo>
                  <a:pt x="0" y="0"/>
                </a:moveTo>
                <a:lnTo>
                  <a:pt x="1431504" y="0"/>
                </a:lnTo>
                <a:lnTo>
                  <a:pt x="1431504" y="905426"/>
                </a:lnTo>
                <a:lnTo>
                  <a:pt x="0" y="905426"/>
                </a:lnTo>
                <a:lnTo>
                  <a:pt x="0" y="0"/>
                </a:lnTo>
                <a:close/>
              </a:path>
            </a:pathLst>
          </a:custGeom>
          <a:blipFill>
            <a:blip r:embed="rId2"/>
            <a:stretch>
              <a:fillRect/>
            </a:stretch>
          </a:blipFill>
        </p:spPr>
        <p:txBody>
          <a:bodyPr/>
          <a:lstStyle/>
          <a:p>
            <a:endParaRPr lang="en-IN"/>
          </a:p>
        </p:txBody>
      </p:sp>
      <p:sp>
        <p:nvSpPr>
          <p:cNvPr id="9" name="Freeform 9"/>
          <p:cNvSpPr/>
          <p:nvPr/>
        </p:nvSpPr>
        <p:spPr>
          <a:xfrm rot="-5400000">
            <a:off x="17128940" y="-90061"/>
            <a:ext cx="1106454" cy="1286575"/>
          </a:xfrm>
          <a:custGeom>
            <a:avLst/>
            <a:gdLst/>
            <a:ahLst/>
            <a:cxnLst/>
            <a:rect l="l" t="t" r="r" b="b"/>
            <a:pathLst>
              <a:path w="1106454" h="1286575">
                <a:moveTo>
                  <a:pt x="0" y="0"/>
                </a:moveTo>
                <a:lnTo>
                  <a:pt x="1106454" y="0"/>
                </a:lnTo>
                <a:lnTo>
                  <a:pt x="1106454" y="1286575"/>
                </a:lnTo>
                <a:lnTo>
                  <a:pt x="0" y="1286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 name="TextBox 1">
            <a:extLst>
              <a:ext uri="{FF2B5EF4-FFF2-40B4-BE49-F238E27FC236}">
                <a16:creationId xmlns:a16="http://schemas.microsoft.com/office/drawing/2014/main" id="{AB0AFA1E-33B3-CD03-F104-0F3A05643039}"/>
              </a:ext>
            </a:extLst>
          </p:cNvPr>
          <p:cNvSpPr txBox="1"/>
          <p:nvPr/>
        </p:nvSpPr>
        <p:spPr>
          <a:xfrm>
            <a:off x="5943600" y="752511"/>
            <a:ext cx="5341847" cy="707886"/>
          </a:xfrm>
          <a:prstGeom prst="rect">
            <a:avLst/>
          </a:prstGeom>
          <a:noFill/>
        </p:spPr>
        <p:txBody>
          <a:bodyPr wrap="none" rtlCol="0">
            <a:spAutoFit/>
          </a:bodyPr>
          <a:lstStyle/>
          <a:p>
            <a:r>
              <a:rPr lang="en-IN" sz="4000" dirty="0">
                <a:solidFill>
                  <a:schemeClr val="tx2"/>
                </a:solidFill>
              </a:rPr>
              <a:t>ELAA MIMO- part of NFC</a:t>
            </a:r>
          </a:p>
        </p:txBody>
      </p:sp>
      <mc:AlternateContent xmlns:mc="http://schemas.openxmlformats.org/markup-compatibility/2006">
        <mc:Choice xmlns:p14="http://schemas.microsoft.com/office/powerpoint/2010/main" Requires="p14">
          <p:contentPart p14:bwMode="auto" r:id="rId5">
            <p14:nvContentPartPr>
              <p14:cNvPr id="11" name="Ink 10">
                <a:extLst>
                  <a:ext uri="{FF2B5EF4-FFF2-40B4-BE49-F238E27FC236}">
                    <a16:creationId xmlns:a16="http://schemas.microsoft.com/office/drawing/2014/main" id="{71E729DA-DDF3-4728-68DB-42514368D47E}"/>
                  </a:ext>
                </a:extLst>
              </p14:cNvPr>
              <p14:cNvContentPartPr/>
              <p14:nvPr/>
            </p14:nvContentPartPr>
            <p14:xfrm>
              <a:off x="12212829" y="8060235"/>
              <a:ext cx="93240" cy="30240"/>
            </p14:xfrm>
          </p:contentPart>
        </mc:Choice>
        <mc:Fallback>
          <p:pic>
            <p:nvPicPr>
              <p:cNvPr id="11" name="Ink 10">
                <a:extLst>
                  <a:ext uri="{FF2B5EF4-FFF2-40B4-BE49-F238E27FC236}">
                    <a16:creationId xmlns:a16="http://schemas.microsoft.com/office/drawing/2014/main" id="{71E729DA-DDF3-4728-68DB-42514368D47E}"/>
                  </a:ext>
                </a:extLst>
              </p:cNvPr>
              <p:cNvPicPr/>
              <p:nvPr/>
            </p:nvPicPr>
            <p:blipFill>
              <a:blip r:embed="rId6"/>
              <a:stretch>
                <a:fillRect/>
              </a:stretch>
            </p:blipFill>
            <p:spPr>
              <a:xfrm>
                <a:off x="12158620" y="7953506"/>
                <a:ext cx="201297" cy="243343"/>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88C4E73C-90AA-5973-BDFA-0D018F4E2DE8}"/>
                  </a:ext>
                </a:extLst>
              </p14:cNvPr>
              <p14:cNvContentPartPr/>
              <p14:nvPr/>
            </p14:nvContentPartPr>
            <p14:xfrm>
              <a:off x="11929149" y="8073555"/>
              <a:ext cx="160920" cy="48600"/>
            </p14:xfrm>
          </p:contentPart>
        </mc:Choice>
        <mc:Fallback>
          <p:pic>
            <p:nvPicPr>
              <p:cNvPr id="13" name="Ink 12">
                <a:extLst>
                  <a:ext uri="{FF2B5EF4-FFF2-40B4-BE49-F238E27FC236}">
                    <a16:creationId xmlns:a16="http://schemas.microsoft.com/office/drawing/2014/main" id="{88C4E73C-90AA-5973-BDFA-0D018F4E2DE8}"/>
                  </a:ext>
                </a:extLst>
              </p:cNvPr>
              <p:cNvPicPr/>
              <p:nvPr/>
            </p:nvPicPr>
            <p:blipFill>
              <a:blip r:embed="rId8"/>
              <a:stretch>
                <a:fillRect/>
              </a:stretch>
            </p:blipFill>
            <p:spPr>
              <a:xfrm>
                <a:off x="11875270" y="7965555"/>
                <a:ext cx="26832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28EE781F-081A-5B94-0657-38E84BBE3D24}"/>
                  </a:ext>
                </a:extLst>
              </p14:cNvPr>
              <p14:cNvContentPartPr/>
              <p14:nvPr/>
            </p14:nvContentPartPr>
            <p14:xfrm>
              <a:off x="12178989" y="8121075"/>
              <a:ext cx="348840" cy="31680"/>
            </p14:xfrm>
          </p:contentPart>
        </mc:Choice>
        <mc:Fallback>
          <p:pic>
            <p:nvPicPr>
              <p:cNvPr id="14" name="Ink 13">
                <a:extLst>
                  <a:ext uri="{FF2B5EF4-FFF2-40B4-BE49-F238E27FC236}">
                    <a16:creationId xmlns:a16="http://schemas.microsoft.com/office/drawing/2014/main" id="{28EE781F-081A-5B94-0657-38E84BBE3D24}"/>
                  </a:ext>
                </a:extLst>
              </p:cNvPr>
              <p:cNvPicPr/>
              <p:nvPr/>
            </p:nvPicPr>
            <p:blipFill>
              <a:blip r:embed="rId10"/>
              <a:stretch>
                <a:fillRect/>
              </a:stretch>
            </p:blipFill>
            <p:spPr>
              <a:xfrm>
                <a:off x="12124989" y="8013075"/>
                <a:ext cx="45648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B3D2D565-A497-C7C4-1DC2-D4894ACD89EB}"/>
                  </a:ext>
                </a:extLst>
              </p14:cNvPr>
              <p14:cNvContentPartPr/>
              <p14:nvPr/>
            </p14:nvContentPartPr>
            <p14:xfrm>
              <a:off x="20163069" y="4572195"/>
              <a:ext cx="360" cy="360"/>
            </p14:xfrm>
          </p:contentPart>
        </mc:Choice>
        <mc:Fallback>
          <p:pic>
            <p:nvPicPr>
              <p:cNvPr id="15" name="Ink 14">
                <a:extLst>
                  <a:ext uri="{FF2B5EF4-FFF2-40B4-BE49-F238E27FC236}">
                    <a16:creationId xmlns:a16="http://schemas.microsoft.com/office/drawing/2014/main" id="{B3D2D565-A497-C7C4-1DC2-D4894ACD89EB}"/>
                  </a:ext>
                </a:extLst>
              </p:cNvPr>
              <p:cNvPicPr/>
              <p:nvPr/>
            </p:nvPicPr>
            <p:blipFill>
              <a:blip r:embed="rId12"/>
              <a:stretch>
                <a:fillRect/>
              </a:stretch>
            </p:blipFill>
            <p:spPr>
              <a:xfrm>
                <a:off x="20109069" y="4464195"/>
                <a:ext cx="108000" cy="216000"/>
              </a:xfrm>
              <a:prstGeom prst="rect">
                <a:avLst/>
              </a:prstGeom>
            </p:spPr>
          </p:pic>
        </mc:Fallback>
      </mc:AlternateContent>
      <p:sp>
        <p:nvSpPr>
          <p:cNvPr id="6" name="TextBox 5">
            <a:extLst>
              <a:ext uri="{FF2B5EF4-FFF2-40B4-BE49-F238E27FC236}">
                <a16:creationId xmlns:a16="http://schemas.microsoft.com/office/drawing/2014/main" id="{9E753066-62A8-A094-7A1D-FA4445092128}"/>
              </a:ext>
            </a:extLst>
          </p:cNvPr>
          <p:cNvSpPr txBox="1"/>
          <p:nvPr/>
        </p:nvSpPr>
        <p:spPr>
          <a:xfrm>
            <a:off x="671613" y="2224828"/>
            <a:ext cx="16404720" cy="1384995"/>
          </a:xfrm>
          <a:prstGeom prst="rect">
            <a:avLst/>
          </a:prstGeom>
          <a:noFill/>
        </p:spPr>
        <p:txBody>
          <a:bodyPr wrap="square">
            <a:spAutoFit/>
          </a:bodyPr>
          <a:lstStyle/>
          <a:p>
            <a:pPr marL="457200" indent="-457200">
              <a:buFont typeface="Wingdings" panose="05000000000000000000" pitchFamily="2" charset="2"/>
              <a:buChar char="v"/>
            </a:pPr>
            <a:r>
              <a:rPr lang="en-US" sz="2800" b="0" i="0" dirty="0">
                <a:solidFill>
                  <a:schemeClr val="tx2"/>
                </a:solidFill>
                <a:effectLst/>
                <a:latin typeface="Google Sans"/>
              </a:rPr>
              <a:t>extra-large array aperture multiple-input multiple-output (ELAA-MIMO) system installs large antenna arrays in building facades and other structures to provide more communication reliability, connectivity, and an increase in data rate transmission .</a:t>
            </a:r>
            <a:endParaRPr lang="en-IN" sz="2800" dirty="0">
              <a:solidFill>
                <a:schemeClr val="tx2"/>
              </a:solidFill>
            </a:endParaRPr>
          </a:p>
        </p:txBody>
      </p:sp>
      <p:sp>
        <p:nvSpPr>
          <p:cNvPr id="12" name="TextBox 11">
            <a:extLst>
              <a:ext uri="{FF2B5EF4-FFF2-40B4-BE49-F238E27FC236}">
                <a16:creationId xmlns:a16="http://schemas.microsoft.com/office/drawing/2014/main" id="{AF55ADB3-D3AC-7C4C-BFAB-D30EBBC784A9}"/>
              </a:ext>
            </a:extLst>
          </p:cNvPr>
          <p:cNvSpPr txBox="1"/>
          <p:nvPr/>
        </p:nvSpPr>
        <p:spPr>
          <a:xfrm>
            <a:off x="671612" y="5143500"/>
            <a:ext cx="16778188" cy="2554545"/>
          </a:xfrm>
          <a:prstGeom prst="rect">
            <a:avLst/>
          </a:prstGeom>
          <a:noFill/>
        </p:spPr>
        <p:txBody>
          <a:bodyPr wrap="square">
            <a:spAutoFit/>
          </a:bodyPr>
          <a:lstStyle/>
          <a:p>
            <a:pPr marL="342900" indent="-342900">
              <a:buFont typeface="Wingdings" panose="05000000000000000000" pitchFamily="2" charset="2"/>
              <a:buChar char="v"/>
            </a:pPr>
            <a:r>
              <a:rPr lang="en-US" sz="3200" dirty="0">
                <a:solidFill>
                  <a:schemeClr val="tx2"/>
                </a:solidFill>
              </a:rPr>
              <a:t>If it is employed in SIMO/MISO scenarios, its near-field range is about 25 meters. When both transmitter and receiver are equipped with this array, the nearfield range becomes 100 meters. Moreover, if this ELAA works as a RIS with a BS-RIS distance of 50 meters, the near-field propagation should be accepted once the RIS-UE distance is shorter than 50 meters. In summary, near-field communications come to be an indispensable part of future 6G.</a:t>
            </a:r>
            <a:endParaRPr lang="en-IN" sz="3200" dirty="0">
              <a:solidFill>
                <a:schemeClr val="tx2"/>
              </a:solidFill>
            </a:endParaRPr>
          </a:p>
        </p:txBody>
      </p:sp>
    </p:spTree>
    <p:extLst>
      <p:ext uri="{BB962C8B-B14F-4D97-AF65-F5344CB8AC3E}">
        <p14:creationId xmlns:p14="http://schemas.microsoft.com/office/powerpoint/2010/main" val="3471608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3" name="Freeform 3"/>
          <p:cNvSpPr/>
          <p:nvPr/>
        </p:nvSpPr>
        <p:spPr>
          <a:xfrm>
            <a:off x="16893950" y="9563100"/>
            <a:ext cx="1431504" cy="905426"/>
          </a:xfrm>
          <a:custGeom>
            <a:avLst/>
            <a:gdLst/>
            <a:ahLst/>
            <a:cxnLst/>
            <a:rect l="l" t="t" r="r" b="b"/>
            <a:pathLst>
              <a:path w="1431504" h="905426">
                <a:moveTo>
                  <a:pt x="0" y="0"/>
                </a:moveTo>
                <a:lnTo>
                  <a:pt x="1431504" y="0"/>
                </a:lnTo>
                <a:lnTo>
                  <a:pt x="1431504" y="905426"/>
                </a:lnTo>
                <a:lnTo>
                  <a:pt x="0" y="905426"/>
                </a:lnTo>
                <a:lnTo>
                  <a:pt x="0" y="0"/>
                </a:lnTo>
                <a:close/>
              </a:path>
            </a:pathLst>
          </a:custGeom>
          <a:blipFill>
            <a:blip r:embed="rId2"/>
            <a:stretch>
              <a:fillRect/>
            </a:stretch>
          </a:blipFill>
        </p:spPr>
        <p:txBody>
          <a:bodyPr/>
          <a:lstStyle/>
          <a:p>
            <a:endParaRPr lang="en-IN"/>
          </a:p>
        </p:txBody>
      </p:sp>
      <p:sp>
        <p:nvSpPr>
          <p:cNvPr id="9" name="Freeform 9"/>
          <p:cNvSpPr/>
          <p:nvPr/>
        </p:nvSpPr>
        <p:spPr>
          <a:xfrm rot="-5400000">
            <a:off x="17128940" y="-90061"/>
            <a:ext cx="1106454" cy="1286575"/>
          </a:xfrm>
          <a:custGeom>
            <a:avLst/>
            <a:gdLst/>
            <a:ahLst/>
            <a:cxnLst/>
            <a:rect l="l" t="t" r="r" b="b"/>
            <a:pathLst>
              <a:path w="1106454" h="1286575">
                <a:moveTo>
                  <a:pt x="0" y="0"/>
                </a:moveTo>
                <a:lnTo>
                  <a:pt x="1106454" y="0"/>
                </a:lnTo>
                <a:lnTo>
                  <a:pt x="1106454" y="1286575"/>
                </a:lnTo>
                <a:lnTo>
                  <a:pt x="0" y="1286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12" name="Picture 11">
            <a:extLst>
              <a:ext uri="{FF2B5EF4-FFF2-40B4-BE49-F238E27FC236}">
                <a16:creationId xmlns:a16="http://schemas.microsoft.com/office/drawing/2014/main" id="{20B32FD6-C638-C370-A224-02F5B6FC28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800100"/>
            <a:ext cx="13462910" cy="4660979"/>
          </a:xfrm>
          <a:prstGeom prst="rect">
            <a:avLst/>
          </a:prstGeom>
        </p:spPr>
      </p:pic>
      <p:sp>
        <p:nvSpPr>
          <p:cNvPr id="14" name="TextBox 13">
            <a:extLst>
              <a:ext uri="{FF2B5EF4-FFF2-40B4-BE49-F238E27FC236}">
                <a16:creationId xmlns:a16="http://schemas.microsoft.com/office/drawing/2014/main" id="{5A8FB355-16B6-7505-B773-03A4C901091C}"/>
              </a:ext>
            </a:extLst>
          </p:cNvPr>
          <p:cNvSpPr txBox="1"/>
          <p:nvPr/>
        </p:nvSpPr>
        <p:spPr>
          <a:xfrm>
            <a:off x="1600200" y="7429500"/>
            <a:ext cx="13716000" cy="1815882"/>
          </a:xfrm>
          <a:prstGeom prst="rect">
            <a:avLst/>
          </a:prstGeom>
          <a:noFill/>
        </p:spPr>
        <p:txBody>
          <a:bodyPr wrap="square">
            <a:spAutoFit/>
          </a:bodyPr>
          <a:lstStyle/>
          <a:p>
            <a:r>
              <a:rPr lang="en-US" sz="2800" b="0" i="0" dirty="0">
                <a:solidFill>
                  <a:schemeClr val="tx2"/>
                </a:solidFill>
                <a:effectLst/>
                <a:latin typeface="Söhne"/>
              </a:rPr>
              <a:t>Far-field beam steering, also known as beamforming or phased array, is a technology used in various fields, including radar, telecommunications, and acoustics. It involves manipulating the direction of a beam of electromagnetic waves or sound waves, typically to enhance the performance of communication systems or sensors.</a:t>
            </a:r>
            <a:endParaRPr lang="en-IN" sz="2800" dirty="0">
              <a:solidFill>
                <a:schemeClr val="tx2"/>
              </a:solidFill>
            </a:endParaRPr>
          </a:p>
        </p:txBody>
      </p:sp>
      <p:sp>
        <p:nvSpPr>
          <p:cNvPr id="15" name="TextBox 2">
            <a:extLst>
              <a:ext uri="{FF2B5EF4-FFF2-40B4-BE49-F238E27FC236}">
                <a16:creationId xmlns:a16="http://schemas.microsoft.com/office/drawing/2014/main" id="{BBFF6B8E-D336-A0F9-AD93-B28CD175D7C7}"/>
              </a:ext>
            </a:extLst>
          </p:cNvPr>
          <p:cNvSpPr txBox="1"/>
          <p:nvPr/>
        </p:nvSpPr>
        <p:spPr>
          <a:xfrm>
            <a:off x="2209800" y="6042160"/>
            <a:ext cx="11972762" cy="859210"/>
          </a:xfrm>
          <a:prstGeom prst="rect">
            <a:avLst/>
          </a:prstGeom>
        </p:spPr>
        <p:txBody>
          <a:bodyPr wrap="square" lIns="0" tIns="0" rIns="0" bIns="0" rtlCol="0" anchor="t">
            <a:spAutoFit/>
          </a:bodyPr>
          <a:lstStyle/>
          <a:p>
            <a:pPr>
              <a:lnSpc>
                <a:spcPts val="6719"/>
              </a:lnSpc>
            </a:pPr>
            <a:r>
              <a:rPr lang="en-US" sz="5599" dirty="0">
                <a:solidFill>
                  <a:srgbClr val="002364"/>
                </a:solidFill>
                <a:latin typeface="Libre Franklin Light"/>
              </a:rPr>
              <a:t>What is Far Field Beam Steering?</a:t>
            </a:r>
          </a:p>
        </p:txBody>
      </p:sp>
    </p:spTree>
    <p:extLst>
      <p:ext uri="{BB962C8B-B14F-4D97-AF65-F5344CB8AC3E}">
        <p14:creationId xmlns:p14="http://schemas.microsoft.com/office/powerpoint/2010/main" val="3144321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3" name="Freeform 3"/>
          <p:cNvSpPr/>
          <p:nvPr/>
        </p:nvSpPr>
        <p:spPr>
          <a:xfrm>
            <a:off x="16893950" y="9563100"/>
            <a:ext cx="1431504" cy="905426"/>
          </a:xfrm>
          <a:custGeom>
            <a:avLst/>
            <a:gdLst/>
            <a:ahLst/>
            <a:cxnLst/>
            <a:rect l="l" t="t" r="r" b="b"/>
            <a:pathLst>
              <a:path w="1431504" h="905426">
                <a:moveTo>
                  <a:pt x="0" y="0"/>
                </a:moveTo>
                <a:lnTo>
                  <a:pt x="1431504" y="0"/>
                </a:lnTo>
                <a:lnTo>
                  <a:pt x="1431504" y="905426"/>
                </a:lnTo>
                <a:lnTo>
                  <a:pt x="0" y="905426"/>
                </a:lnTo>
                <a:lnTo>
                  <a:pt x="0" y="0"/>
                </a:lnTo>
                <a:close/>
              </a:path>
            </a:pathLst>
          </a:custGeom>
          <a:blipFill>
            <a:blip r:embed="rId2"/>
            <a:stretch>
              <a:fillRect/>
            </a:stretch>
          </a:blipFill>
        </p:spPr>
        <p:txBody>
          <a:bodyPr/>
          <a:lstStyle/>
          <a:p>
            <a:endParaRPr lang="en-IN"/>
          </a:p>
        </p:txBody>
      </p:sp>
      <p:sp>
        <p:nvSpPr>
          <p:cNvPr id="9" name="Freeform 9"/>
          <p:cNvSpPr/>
          <p:nvPr/>
        </p:nvSpPr>
        <p:spPr>
          <a:xfrm rot="-5400000">
            <a:off x="17128940" y="-90061"/>
            <a:ext cx="1106454" cy="1286575"/>
          </a:xfrm>
          <a:custGeom>
            <a:avLst/>
            <a:gdLst/>
            <a:ahLst/>
            <a:cxnLst/>
            <a:rect l="l" t="t" r="r" b="b"/>
            <a:pathLst>
              <a:path w="1106454" h="1286575">
                <a:moveTo>
                  <a:pt x="0" y="0"/>
                </a:moveTo>
                <a:lnTo>
                  <a:pt x="1106454" y="0"/>
                </a:lnTo>
                <a:lnTo>
                  <a:pt x="1106454" y="1286575"/>
                </a:lnTo>
                <a:lnTo>
                  <a:pt x="0" y="1286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12" name="Picture 11">
            <a:extLst>
              <a:ext uri="{FF2B5EF4-FFF2-40B4-BE49-F238E27FC236}">
                <a16:creationId xmlns:a16="http://schemas.microsoft.com/office/drawing/2014/main" id="{20B32FD6-C638-C370-A224-02F5B6FC28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190500"/>
            <a:ext cx="13462910" cy="4660979"/>
          </a:xfrm>
          <a:prstGeom prst="rect">
            <a:avLst/>
          </a:prstGeom>
        </p:spPr>
      </p:pic>
      <p:sp>
        <p:nvSpPr>
          <p:cNvPr id="14" name="TextBox 13">
            <a:extLst>
              <a:ext uri="{FF2B5EF4-FFF2-40B4-BE49-F238E27FC236}">
                <a16:creationId xmlns:a16="http://schemas.microsoft.com/office/drawing/2014/main" id="{5A8FB355-16B6-7505-B773-03A4C901091C}"/>
              </a:ext>
            </a:extLst>
          </p:cNvPr>
          <p:cNvSpPr txBox="1"/>
          <p:nvPr/>
        </p:nvSpPr>
        <p:spPr>
          <a:xfrm>
            <a:off x="1752600" y="6210300"/>
            <a:ext cx="14478000" cy="3108543"/>
          </a:xfrm>
          <a:prstGeom prst="rect">
            <a:avLst/>
          </a:prstGeom>
          <a:noFill/>
        </p:spPr>
        <p:txBody>
          <a:bodyPr wrap="square">
            <a:spAutoFit/>
          </a:bodyPr>
          <a:lstStyle/>
          <a:p>
            <a:pPr algn="l"/>
            <a:r>
              <a:rPr lang="en-US" sz="2800" b="0" i="0" dirty="0">
                <a:solidFill>
                  <a:schemeClr val="tx2"/>
                </a:solidFill>
                <a:effectLst/>
                <a:latin typeface="Söhne"/>
              </a:rPr>
              <a:t>Near field beam focusing, often referred to as near-field focusing, is a concept used in various fields, including optics, acoustics, and wireless communication. It involves the manipulation of waves, such as electromagnetic waves or acoustic waves, to concentrate them into a smaller spatial region or a "focus" within close proximity to the source. This is in contrast to traditional far-field beam propagation, where the waves propagate over long distances without significant focus.</a:t>
            </a:r>
          </a:p>
          <a:p>
            <a:pPr algn="l"/>
            <a:r>
              <a:rPr lang="en-US" sz="2800" b="0" i="0" dirty="0">
                <a:solidFill>
                  <a:schemeClr val="tx2"/>
                </a:solidFill>
                <a:effectLst/>
                <a:latin typeface="Söhne"/>
              </a:rPr>
              <a:t>Near field beam focusing is particularly useful in applications where you need to achieve high spatial resolution, enhance signal strength, or concentrate energy in a confined area. </a:t>
            </a:r>
          </a:p>
        </p:txBody>
      </p:sp>
      <p:sp>
        <p:nvSpPr>
          <p:cNvPr id="15" name="TextBox 2">
            <a:extLst>
              <a:ext uri="{FF2B5EF4-FFF2-40B4-BE49-F238E27FC236}">
                <a16:creationId xmlns:a16="http://schemas.microsoft.com/office/drawing/2014/main" id="{BBFF6B8E-D336-A0F9-AD93-B28CD175D7C7}"/>
              </a:ext>
            </a:extLst>
          </p:cNvPr>
          <p:cNvSpPr txBox="1"/>
          <p:nvPr/>
        </p:nvSpPr>
        <p:spPr>
          <a:xfrm>
            <a:off x="2209800" y="5005917"/>
            <a:ext cx="11972762" cy="859210"/>
          </a:xfrm>
          <a:prstGeom prst="rect">
            <a:avLst/>
          </a:prstGeom>
        </p:spPr>
        <p:txBody>
          <a:bodyPr wrap="square" lIns="0" tIns="0" rIns="0" bIns="0" rtlCol="0" anchor="t">
            <a:spAutoFit/>
          </a:bodyPr>
          <a:lstStyle/>
          <a:p>
            <a:pPr>
              <a:lnSpc>
                <a:spcPts val="6719"/>
              </a:lnSpc>
            </a:pPr>
            <a:r>
              <a:rPr lang="en-US" sz="5599" dirty="0">
                <a:solidFill>
                  <a:srgbClr val="002364"/>
                </a:solidFill>
                <a:latin typeface="Libre Franklin Light"/>
              </a:rPr>
              <a:t>What is Near Field Beam Focusing?</a:t>
            </a:r>
          </a:p>
        </p:txBody>
      </p:sp>
    </p:spTree>
    <p:extLst>
      <p:ext uri="{BB962C8B-B14F-4D97-AF65-F5344CB8AC3E}">
        <p14:creationId xmlns:p14="http://schemas.microsoft.com/office/powerpoint/2010/main" val="2025490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TextBox 2"/>
          <p:cNvSpPr txBox="1"/>
          <p:nvPr/>
        </p:nvSpPr>
        <p:spPr>
          <a:xfrm>
            <a:off x="1494569" y="1388507"/>
            <a:ext cx="7299520" cy="1102866"/>
          </a:xfrm>
          <a:prstGeom prst="rect">
            <a:avLst/>
          </a:prstGeom>
        </p:spPr>
        <p:txBody>
          <a:bodyPr lIns="0" tIns="0" rIns="0" bIns="0" rtlCol="0" anchor="t">
            <a:spAutoFit/>
          </a:bodyPr>
          <a:lstStyle/>
          <a:p>
            <a:pPr>
              <a:lnSpc>
                <a:spcPts val="8639"/>
              </a:lnSpc>
            </a:pPr>
            <a:r>
              <a:rPr lang="en-US" sz="7199" dirty="0">
                <a:solidFill>
                  <a:srgbClr val="002364"/>
                </a:solidFill>
                <a:latin typeface="Libre Franklin Light"/>
              </a:rPr>
              <a:t>Topics for Today</a:t>
            </a:r>
          </a:p>
        </p:txBody>
      </p:sp>
      <p:sp>
        <p:nvSpPr>
          <p:cNvPr id="3" name="Freeform 3"/>
          <p:cNvSpPr/>
          <p:nvPr/>
        </p:nvSpPr>
        <p:spPr>
          <a:xfrm>
            <a:off x="9904323" y="6249955"/>
            <a:ext cx="7477859" cy="7477859"/>
          </a:xfrm>
          <a:custGeom>
            <a:avLst/>
            <a:gdLst/>
            <a:ahLst/>
            <a:cxnLst/>
            <a:rect l="l" t="t" r="r" b="b"/>
            <a:pathLst>
              <a:path w="7477859" h="7477859">
                <a:moveTo>
                  <a:pt x="0" y="0"/>
                </a:moveTo>
                <a:lnTo>
                  <a:pt x="7477860" y="0"/>
                </a:lnTo>
                <a:lnTo>
                  <a:pt x="7477860" y="7477859"/>
                </a:lnTo>
                <a:lnTo>
                  <a:pt x="0" y="7477859"/>
                </a:lnTo>
                <a:lnTo>
                  <a:pt x="0" y="0"/>
                </a:lnTo>
                <a:close/>
              </a:path>
            </a:pathLst>
          </a:custGeom>
          <a:blipFill>
            <a:blip r:embed="rId2"/>
            <a:stretch>
              <a:fillRect/>
            </a:stretch>
          </a:blipFill>
        </p:spPr>
        <p:txBody>
          <a:bodyPr/>
          <a:lstStyle/>
          <a:p>
            <a:endParaRPr lang="en-IN"/>
          </a:p>
        </p:txBody>
      </p:sp>
      <p:sp>
        <p:nvSpPr>
          <p:cNvPr id="4" name="Freeform 4"/>
          <p:cNvSpPr/>
          <p:nvPr/>
        </p:nvSpPr>
        <p:spPr>
          <a:xfrm>
            <a:off x="9926279" y="2054566"/>
            <a:ext cx="1983597" cy="1254625"/>
          </a:xfrm>
          <a:custGeom>
            <a:avLst/>
            <a:gdLst/>
            <a:ahLst/>
            <a:cxnLst/>
            <a:rect l="l" t="t" r="r" b="b"/>
            <a:pathLst>
              <a:path w="1983597" h="1254625">
                <a:moveTo>
                  <a:pt x="0" y="0"/>
                </a:moveTo>
                <a:lnTo>
                  <a:pt x="1983597" y="0"/>
                </a:lnTo>
                <a:lnTo>
                  <a:pt x="1983597" y="1254625"/>
                </a:lnTo>
                <a:lnTo>
                  <a:pt x="0" y="1254625"/>
                </a:lnTo>
                <a:lnTo>
                  <a:pt x="0" y="0"/>
                </a:lnTo>
                <a:close/>
              </a:path>
            </a:pathLst>
          </a:custGeom>
          <a:blipFill>
            <a:blip r:embed="rId3"/>
            <a:stretch>
              <a:fillRect/>
            </a:stretch>
          </a:blipFill>
        </p:spPr>
        <p:txBody>
          <a:bodyPr/>
          <a:lstStyle/>
          <a:p>
            <a:endParaRPr lang="en-IN"/>
          </a:p>
        </p:txBody>
      </p:sp>
      <p:sp>
        <p:nvSpPr>
          <p:cNvPr id="5" name="Freeform 5"/>
          <p:cNvSpPr/>
          <p:nvPr/>
        </p:nvSpPr>
        <p:spPr>
          <a:xfrm>
            <a:off x="11150404" y="1388507"/>
            <a:ext cx="4055392" cy="7509985"/>
          </a:xfrm>
          <a:custGeom>
            <a:avLst/>
            <a:gdLst/>
            <a:ahLst/>
            <a:cxnLst/>
            <a:rect l="l" t="t" r="r" b="b"/>
            <a:pathLst>
              <a:path w="4055392" h="7509985">
                <a:moveTo>
                  <a:pt x="0" y="0"/>
                </a:moveTo>
                <a:lnTo>
                  <a:pt x="4055392" y="0"/>
                </a:lnTo>
                <a:lnTo>
                  <a:pt x="4055392" y="7509986"/>
                </a:lnTo>
                <a:lnTo>
                  <a:pt x="0" y="75099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5400000">
            <a:off x="16363802" y="5053440"/>
            <a:ext cx="1106454" cy="1286575"/>
          </a:xfrm>
          <a:custGeom>
            <a:avLst/>
            <a:gdLst/>
            <a:ahLst/>
            <a:cxnLst/>
            <a:rect l="l" t="t" r="r" b="b"/>
            <a:pathLst>
              <a:path w="1106454" h="1286575">
                <a:moveTo>
                  <a:pt x="0" y="0"/>
                </a:moveTo>
                <a:lnTo>
                  <a:pt x="1106455" y="0"/>
                </a:lnTo>
                <a:lnTo>
                  <a:pt x="1106455" y="1286574"/>
                </a:lnTo>
                <a:lnTo>
                  <a:pt x="0" y="12865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6">
            <a:extLst>
              <a:ext uri="{FF2B5EF4-FFF2-40B4-BE49-F238E27FC236}">
                <a16:creationId xmlns:a16="http://schemas.microsoft.com/office/drawing/2014/main" id="{033CEE04-15FE-DACA-CCA5-3D729AD9FA30}"/>
              </a:ext>
            </a:extLst>
          </p:cNvPr>
          <p:cNvSpPr txBox="1"/>
          <p:nvPr/>
        </p:nvSpPr>
        <p:spPr>
          <a:xfrm>
            <a:off x="1858733" y="3480086"/>
            <a:ext cx="8685391" cy="5418406"/>
          </a:xfrm>
          <a:prstGeom prst="rect">
            <a:avLst/>
          </a:prstGeom>
          <a:noFill/>
        </p:spPr>
        <p:txBody>
          <a:bodyPr wrap="none" rtlCol="0">
            <a:spAutoFit/>
          </a:bodyPr>
          <a:lstStyle/>
          <a:p>
            <a:pPr marL="457200" indent="-457200">
              <a:lnSpc>
                <a:spcPts val="8639"/>
              </a:lnSpc>
              <a:buFont typeface="Wingdings" panose="05000000000000000000" pitchFamily="2" charset="2"/>
              <a:buChar char="q"/>
            </a:pPr>
            <a:r>
              <a:rPr lang="en-IN" sz="2800" dirty="0">
                <a:solidFill>
                  <a:srgbClr val="002364"/>
                </a:solidFill>
                <a:latin typeface="Libre Franklin Light"/>
              </a:rPr>
              <a:t>5G to 6G Jump</a:t>
            </a:r>
          </a:p>
          <a:p>
            <a:pPr marL="457200" indent="-457200">
              <a:lnSpc>
                <a:spcPts val="8639"/>
              </a:lnSpc>
              <a:buFont typeface="Wingdings" panose="05000000000000000000" pitchFamily="2" charset="2"/>
              <a:buChar char="q"/>
            </a:pPr>
            <a:r>
              <a:rPr lang="en-IN" sz="2800" dirty="0">
                <a:solidFill>
                  <a:srgbClr val="002364"/>
                </a:solidFill>
                <a:latin typeface="Libre Franklin Light"/>
              </a:rPr>
              <a:t>Revision of 5G Technologies</a:t>
            </a:r>
          </a:p>
          <a:p>
            <a:pPr marL="457200" indent="-457200">
              <a:lnSpc>
                <a:spcPts val="8639"/>
              </a:lnSpc>
              <a:buFont typeface="Wingdings" panose="05000000000000000000" pitchFamily="2" charset="2"/>
              <a:buChar char="Ø"/>
            </a:pPr>
            <a:r>
              <a:rPr lang="en-IN" sz="2800" dirty="0">
                <a:solidFill>
                  <a:srgbClr val="002364"/>
                </a:solidFill>
                <a:latin typeface="Libre Franklin Light"/>
              </a:rPr>
              <a:t>From Far Field </a:t>
            </a:r>
            <a:r>
              <a:rPr lang="en-IN" sz="2800" dirty="0" err="1">
                <a:solidFill>
                  <a:srgbClr val="002364"/>
                </a:solidFill>
                <a:latin typeface="Libre Franklin Light"/>
              </a:rPr>
              <a:t>Beem</a:t>
            </a:r>
            <a:r>
              <a:rPr lang="en-IN" sz="2800" dirty="0">
                <a:solidFill>
                  <a:srgbClr val="002364"/>
                </a:solidFill>
                <a:latin typeface="Libre Franklin Light"/>
              </a:rPr>
              <a:t> Steering to </a:t>
            </a:r>
            <a:r>
              <a:rPr lang="en-IN" sz="2800" dirty="0" err="1">
                <a:solidFill>
                  <a:srgbClr val="002364"/>
                </a:solidFill>
                <a:latin typeface="Libre Franklin Light"/>
              </a:rPr>
              <a:t>Beem</a:t>
            </a:r>
            <a:r>
              <a:rPr lang="en-IN" sz="2800" dirty="0">
                <a:solidFill>
                  <a:srgbClr val="002364"/>
                </a:solidFill>
                <a:latin typeface="Libre Franklin Light"/>
              </a:rPr>
              <a:t> Focusing</a:t>
            </a:r>
          </a:p>
          <a:p>
            <a:pPr marL="457200" indent="-457200">
              <a:lnSpc>
                <a:spcPts val="8639"/>
              </a:lnSpc>
              <a:buFont typeface="Wingdings" panose="05000000000000000000" pitchFamily="2" charset="2"/>
              <a:buChar char="Ø"/>
            </a:pPr>
            <a:r>
              <a:rPr lang="en-IN" sz="2800" dirty="0">
                <a:solidFill>
                  <a:srgbClr val="002364"/>
                </a:solidFill>
                <a:latin typeface="Libre Franklin Light"/>
              </a:rPr>
              <a:t>6G Vision , Requirements , Quality Standard</a:t>
            </a:r>
          </a:p>
          <a:p>
            <a:pPr marL="457200" indent="-457200">
              <a:lnSpc>
                <a:spcPts val="8639"/>
              </a:lnSpc>
              <a:buFont typeface="Wingdings" panose="05000000000000000000" pitchFamily="2" charset="2"/>
              <a:buChar char="Ø"/>
            </a:pPr>
            <a:r>
              <a:rPr lang="en-IN" sz="2800" dirty="0">
                <a:solidFill>
                  <a:srgbClr val="002364"/>
                </a:solidFill>
                <a:latin typeface="Libre Franklin Light"/>
              </a:rPr>
              <a:t>Challenges &amp; Potential</a:t>
            </a:r>
          </a:p>
        </p:txBody>
      </p:sp>
      <p:cxnSp>
        <p:nvCxnSpPr>
          <p:cNvPr id="9" name="Straight Connector 8">
            <a:extLst>
              <a:ext uri="{FF2B5EF4-FFF2-40B4-BE49-F238E27FC236}">
                <a16:creationId xmlns:a16="http://schemas.microsoft.com/office/drawing/2014/main" id="{283EA8EF-67D4-1676-620B-BC0A92E3A6D1}"/>
              </a:ext>
            </a:extLst>
          </p:cNvPr>
          <p:cNvCxnSpPr/>
          <p:nvPr/>
        </p:nvCxnSpPr>
        <p:spPr>
          <a:xfrm>
            <a:off x="2048528" y="5829300"/>
            <a:ext cx="83058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Freeform 2"/>
          <p:cNvSpPr/>
          <p:nvPr/>
        </p:nvSpPr>
        <p:spPr>
          <a:xfrm>
            <a:off x="-1914639" y="6867787"/>
            <a:ext cx="5886677" cy="5886677"/>
          </a:xfrm>
          <a:custGeom>
            <a:avLst/>
            <a:gdLst/>
            <a:ahLst/>
            <a:cxnLst/>
            <a:rect l="l" t="t" r="r" b="b"/>
            <a:pathLst>
              <a:path w="5886677" h="5886677">
                <a:moveTo>
                  <a:pt x="0" y="0"/>
                </a:moveTo>
                <a:lnTo>
                  <a:pt x="5886678" y="0"/>
                </a:lnTo>
                <a:lnTo>
                  <a:pt x="5886678" y="5886677"/>
                </a:lnTo>
                <a:lnTo>
                  <a:pt x="0" y="5886677"/>
                </a:lnTo>
                <a:lnTo>
                  <a:pt x="0" y="0"/>
                </a:lnTo>
                <a:close/>
              </a:path>
            </a:pathLst>
          </a:custGeom>
          <a:blipFill>
            <a:blip r:embed="rId2"/>
            <a:stretch>
              <a:fillRect/>
            </a:stretch>
          </a:blipFill>
        </p:spPr>
        <p:txBody>
          <a:bodyPr/>
          <a:lstStyle/>
          <a:p>
            <a:endParaRPr lang="en-IN"/>
          </a:p>
        </p:txBody>
      </p:sp>
      <p:sp>
        <p:nvSpPr>
          <p:cNvPr id="3" name="Freeform 3"/>
          <p:cNvSpPr/>
          <p:nvPr/>
        </p:nvSpPr>
        <p:spPr>
          <a:xfrm>
            <a:off x="5722374" y="7189675"/>
            <a:ext cx="1431504" cy="905426"/>
          </a:xfrm>
          <a:custGeom>
            <a:avLst/>
            <a:gdLst/>
            <a:ahLst/>
            <a:cxnLst/>
            <a:rect l="l" t="t" r="r" b="b"/>
            <a:pathLst>
              <a:path w="1431504" h="905426">
                <a:moveTo>
                  <a:pt x="0" y="0"/>
                </a:moveTo>
                <a:lnTo>
                  <a:pt x="1431504" y="0"/>
                </a:lnTo>
                <a:lnTo>
                  <a:pt x="1431504" y="905426"/>
                </a:lnTo>
                <a:lnTo>
                  <a:pt x="0" y="905426"/>
                </a:lnTo>
                <a:lnTo>
                  <a:pt x="0" y="0"/>
                </a:lnTo>
                <a:close/>
              </a:path>
            </a:pathLst>
          </a:custGeom>
          <a:blipFill>
            <a:blip r:embed="rId3"/>
            <a:stretch>
              <a:fillRect/>
            </a:stretch>
          </a:blipFill>
        </p:spPr>
        <p:txBody>
          <a:bodyPr/>
          <a:lstStyle/>
          <a:p>
            <a:endParaRPr lang="en-IN"/>
          </a:p>
        </p:txBody>
      </p:sp>
      <p:sp>
        <p:nvSpPr>
          <p:cNvPr id="4" name="Freeform 4"/>
          <p:cNvSpPr/>
          <p:nvPr/>
        </p:nvSpPr>
        <p:spPr>
          <a:xfrm flipH="1">
            <a:off x="1028700" y="3890811"/>
            <a:ext cx="5580565" cy="5367489"/>
          </a:xfrm>
          <a:custGeom>
            <a:avLst/>
            <a:gdLst/>
            <a:ahLst/>
            <a:cxnLst/>
            <a:rect l="l" t="t" r="r" b="b"/>
            <a:pathLst>
              <a:path w="5580565" h="5367489">
                <a:moveTo>
                  <a:pt x="5580565" y="0"/>
                </a:moveTo>
                <a:lnTo>
                  <a:pt x="0" y="0"/>
                </a:lnTo>
                <a:lnTo>
                  <a:pt x="0" y="5367489"/>
                </a:lnTo>
                <a:lnTo>
                  <a:pt x="5580565" y="5367489"/>
                </a:lnTo>
                <a:lnTo>
                  <a:pt x="55805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898567" y="532967"/>
            <a:ext cx="7888986" cy="859210"/>
          </a:xfrm>
          <a:prstGeom prst="rect">
            <a:avLst/>
          </a:prstGeom>
        </p:spPr>
        <p:txBody>
          <a:bodyPr lIns="0" tIns="0" rIns="0" bIns="0" rtlCol="0" anchor="t">
            <a:spAutoFit/>
          </a:bodyPr>
          <a:lstStyle/>
          <a:p>
            <a:pPr>
              <a:lnSpc>
                <a:spcPts val="6719"/>
              </a:lnSpc>
            </a:pPr>
            <a:r>
              <a:rPr lang="en-US" sz="5599" dirty="0">
                <a:solidFill>
                  <a:srgbClr val="002364"/>
                </a:solidFill>
                <a:latin typeface="Libre Franklin Light"/>
              </a:rPr>
              <a:t>Application of NFC</a:t>
            </a:r>
          </a:p>
        </p:txBody>
      </p:sp>
      <p:sp>
        <p:nvSpPr>
          <p:cNvPr id="9" name="Freeform 9"/>
          <p:cNvSpPr/>
          <p:nvPr/>
        </p:nvSpPr>
        <p:spPr>
          <a:xfrm rot="-5400000">
            <a:off x="1004670" y="4473227"/>
            <a:ext cx="1106454" cy="1286575"/>
          </a:xfrm>
          <a:custGeom>
            <a:avLst/>
            <a:gdLst/>
            <a:ahLst/>
            <a:cxnLst/>
            <a:rect l="l" t="t" r="r" b="b"/>
            <a:pathLst>
              <a:path w="1106454" h="1286575">
                <a:moveTo>
                  <a:pt x="0" y="0"/>
                </a:moveTo>
                <a:lnTo>
                  <a:pt x="1106454" y="0"/>
                </a:lnTo>
                <a:lnTo>
                  <a:pt x="1106454" y="1286575"/>
                </a:lnTo>
                <a:lnTo>
                  <a:pt x="0" y="1286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TextBox 9">
            <a:extLst>
              <a:ext uri="{FF2B5EF4-FFF2-40B4-BE49-F238E27FC236}">
                <a16:creationId xmlns:a16="http://schemas.microsoft.com/office/drawing/2014/main" id="{FA4CA83B-A21D-A82C-2E33-C0A65291B2D3}"/>
              </a:ext>
            </a:extLst>
          </p:cNvPr>
          <p:cNvSpPr txBox="1"/>
          <p:nvPr/>
        </p:nvSpPr>
        <p:spPr>
          <a:xfrm>
            <a:off x="9139989" y="578902"/>
            <a:ext cx="3336363" cy="646331"/>
          </a:xfrm>
          <a:prstGeom prst="rect">
            <a:avLst/>
          </a:prstGeom>
          <a:noFill/>
        </p:spPr>
        <p:txBody>
          <a:bodyPr wrap="none" rtlCol="0">
            <a:spAutoFit/>
          </a:bodyPr>
          <a:lstStyle/>
          <a:p>
            <a:r>
              <a:rPr lang="en-IN" sz="3600" b="1" i="1" dirty="0">
                <a:solidFill>
                  <a:schemeClr val="tx2"/>
                </a:solidFill>
              </a:rPr>
              <a:t>RFID Technology</a:t>
            </a:r>
          </a:p>
        </p:txBody>
      </p:sp>
      <p:sp>
        <p:nvSpPr>
          <p:cNvPr id="11" name="Rectangle 1">
            <a:extLst>
              <a:ext uri="{FF2B5EF4-FFF2-40B4-BE49-F238E27FC236}">
                <a16:creationId xmlns:a16="http://schemas.microsoft.com/office/drawing/2014/main" id="{5D5414FC-6F09-9A63-849D-B5E8914BDB38}"/>
              </a:ext>
            </a:extLst>
          </p:cNvPr>
          <p:cNvSpPr>
            <a:spLocks noChangeArrowheads="1"/>
          </p:cNvSpPr>
          <p:nvPr/>
        </p:nvSpPr>
        <p:spPr bwMode="auto">
          <a:xfrm>
            <a:off x="0" y="0"/>
            <a:ext cx="18288000" cy="0"/>
          </a:xfrm>
          <a:prstGeom prst="rect">
            <a:avLst/>
          </a:prstGeom>
          <a:solidFill>
            <a:srgbClr val="44465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rgbClr val="ECECF1"/>
                </a:solidFill>
                <a:effectLst/>
                <a:latin typeface="Söhne"/>
              </a:rPr>
            </a:br>
            <a:r>
              <a:rPr kumimoji="0" lang="en-US" altLang="en-US" sz="1200" b="0" i="0" u="none" strike="noStrike" cap="none" normalizeH="0" baseline="0">
                <a:ln>
                  <a:noFill/>
                </a:ln>
                <a:solidFill>
                  <a:srgbClr val="ECECF1"/>
                </a:solidFill>
                <a:effectLst/>
                <a:latin typeface="Söhne"/>
              </a:rPr>
              <a:t>2 / 2</a:t>
            </a:r>
            <a:endParaRPr kumimoji="0" lang="en-US" altLang="en-US" sz="12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ECECF1"/>
                </a:solidFill>
                <a:effectLst/>
                <a:latin typeface="Söhne"/>
              </a:rPr>
              <a:t>RFID (Radio-Frequency Identification) technology uses radio waves to identify, track, and manage objects, animals, or people. It consists of RFID tags with unique codes and RFID readers that communicate wirelessly. Commonly used in inventory management, access control, and contactless payment systems, it enables efficient data capture without direct line-of-sight contact.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TextBox 13">
            <a:extLst>
              <a:ext uri="{FF2B5EF4-FFF2-40B4-BE49-F238E27FC236}">
                <a16:creationId xmlns:a16="http://schemas.microsoft.com/office/drawing/2014/main" id="{9A1FCCC0-F52C-890E-178D-DE015FA17ACD}"/>
              </a:ext>
            </a:extLst>
          </p:cNvPr>
          <p:cNvSpPr txBox="1"/>
          <p:nvPr/>
        </p:nvSpPr>
        <p:spPr>
          <a:xfrm>
            <a:off x="5692349" y="1887910"/>
            <a:ext cx="8670673" cy="2308324"/>
          </a:xfrm>
          <a:prstGeom prst="rect">
            <a:avLst/>
          </a:prstGeom>
          <a:noFill/>
        </p:spPr>
        <p:txBody>
          <a:bodyPr wrap="square">
            <a:spAutoFit/>
          </a:bodyPr>
          <a:lstStyle/>
          <a:p>
            <a:pPr marL="342900" indent="-342900">
              <a:buFont typeface="Wingdings" panose="05000000000000000000" pitchFamily="2" charset="2"/>
              <a:buChar char="q"/>
            </a:pPr>
            <a:r>
              <a:rPr lang="en-IN" sz="2400" dirty="0">
                <a:solidFill>
                  <a:schemeClr val="tx2"/>
                </a:solidFill>
              </a:rPr>
              <a:t>RFID (Radio-Frequency Identification) technology uses radio waves to identify, track, and manage objects, animals, or people. It consists of RFID tags with unique codes and RFID readers that communicate wirelessly. Commonly used in inventory management, access control, and contactless payment systems, it enables efficient data capture without direct line-of-sight contact.</a:t>
            </a:r>
          </a:p>
        </p:txBody>
      </p:sp>
      <p:sp>
        <p:nvSpPr>
          <p:cNvPr id="16" name="TextBox 15">
            <a:extLst>
              <a:ext uri="{FF2B5EF4-FFF2-40B4-BE49-F238E27FC236}">
                <a16:creationId xmlns:a16="http://schemas.microsoft.com/office/drawing/2014/main" id="{86BCD06F-E59B-EDF5-5E69-62500B157A73}"/>
              </a:ext>
            </a:extLst>
          </p:cNvPr>
          <p:cNvSpPr txBox="1"/>
          <p:nvPr/>
        </p:nvSpPr>
        <p:spPr>
          <a:xfrm>
            <a:off x="6147161" y="4407929"/>
            <a:ext cx="7483896" cy="1569660"/>
          </a:xfrm>
          <a:prstGeom prst="rect">
            <a:avLst/>
          </a:prstGeom>
          <a:noFill/>
        </p:spPr>
        <p:txBody>
          <a:bodyPr wrap="square">
            <a:spAutoFit/>
          </a:bodyPr>
          <a:lstStyle/>
          <a:p>
            <a:pPr marL="342900" indent="-342900">
              <a:buFont typeface="Wingdings" panose="05000000000000000000" pitchFamily="2" charset="2"/>
              <a:buChar char="Ø"/>
            </a:pPr>
            <a:r>
              <a:rPr lang="en-US" sz="2400" b="1" i="0" dirty="0">
                <a:solidFill>
                  <a:schemeClr val="tx2"/>
                </a:solidFill>
                <a:effectLst/>
              </a:rPr>
              <a:t>(RFID) refers to a wireless system comprised of two components: tags and readers. The reader is a device that has one or more antennas that emit radio waves and receive signals back from the RFID tag.</a:t>
            </a:r>
            <a:endParaRPr lang="en-IN" sz="2400" dirty="0">
              <a:solidFill>
                <a:schemeClr val="tx2"/>
              </a:solidFill>
            </a:endParaRPr>
          </a:p>
        </p:txBody>
      </p:sp>
      <p:pic>
        <p:nvPicPr>
          <p:cNvPr id="18" name="Picture 17">
            <a:extLst>
              <a:ext uri="{FF2B5EF4-FFF2-40B4-BE49-F238E27FC236}">
                <a16:creationId xmlns:a16="http://schemas.microsoft.com/office/drawing/2014/main" id="{E7ED159B-C393-9894-AFA2-0D74BC7771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78970" y="3543300"/>
            <a:ext cx="3630028" cy="2308325"/>
          </a:xfrm>
          <a:prstGeom prst="rect">
            <a:avLst/>
          </a:prstGeom>
        </p:spPr>
      </p:pic>
      <p:pic>
        <p:nvPicPr>
          <p:cNvPr id="4100" name="Picture 4" descr="Android Developers Blog: How Stripe leveraged Google Play to build an SDK  for Tap to Pay on Android">
            <a:extLst>
              <a:ext uri="{FF2B5EF4-FFF2-40B4-BE49-F238E27FC236}">
                <a16:creationId xmlns:a16="http://schemas.microsoft.com/office/drawing/2014/main" id="{3C1E0CC5-D869-B446-F2A8-8F9EA2A9C4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75397" y="6000367"/>
            <a:ext cx="7086600" cy="4003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159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5" name="TextBox 5"/>
          <p:cNvSpPr txBox="1"/>
          <p:nvPr/>
        </p:nvSpPr>
        <p:spPr>
          <a:xfrm>
            <a:off x="533400" y="522960"/>
            <a:ext cx="15506700" cy="1718419"/>
          </a:xfrm>
          <a:prstGeom prst="rect">
            <a:avLst/>
          </a:prstGeom>
        </p:spPr>
        <p:txBody>
          <a:bodyPr wrap="square" lIns="0" tIns="0" rIns="0" bIns="0" rtlCol="0" anchor="t">
            <a:spAutoFit/>
          </a:bodyPr>
          <a:lstStyle/>
          <a:p>
            <a:pPr>
              <a:lnSpc>
                <a:spcPts val="6719"/>
              </a:lnSpc>
            </a:pPr>
            <a:r>
              <a:rPr lang="en-US" sz="5599" dirty="0">
                <a:solidFill>
                  <a:srgbClr val="002364"/>
                </a:solidFill>
                <a:latin typeface="Libre Franklin Light"/>
              </a:rPr>
              <a:t>ML Application of NFC Based Payment </a:t>
            </a:r>
            <a:r>
              <a:rPr lang="en-US" sz="5599" dirty="0" err="1">
                <a:solidFill>
                  <a:srgbClr val="002364"/>
                </a:solidFill>
                <a:latin typeface="Libre Franklin Light"/>
              </a:rPr>
              <a:t>Approvation</a:t>
            </a:r>
            <a:endParaRPr lang="en-US" sz="5599" dirty="0">
              <a:solidFill>
                <a:srgbClr val="002364"/>
              </a:solidFill>
              <a:latin typeface="Libre Franklin Light"/>
            </a:endParaRPr>
          </a:p>
        </p:txBody>
      </p:sp>
      <p:pic>
        <p:nvPicPr>
          <p:cNvPr id="5122" name="Picture 2" descr="HDFC Bank predicts stronger loan growth after Q2 shine - Hindustan Times">
            <a:extLst>
              <a:ext uri="{FF2B5EF4-FFF2-40B4-BE49-F238E27FC236}">
                <a16:creationId xmlns:a16="http://schemas.microsoft.com/office/drawing/2014/main" id="{9114FE2F-8104-E50E-3031-B6CEB81771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10589" y="429669"/>
            <a:ext cx="254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3316EA7-6747-A899-0F9C-B2105FAC369B}"/>
              </a:ext>
            </a:extLst>
          </p:cNvPr>
          <p:cNvPicPr>
            <a:picLocks noChangeAspect="1"/>
          </p:cNvPicPr>
          <p:nvPr/>
        </p:nvPicPr>
        <p:blipFill rotWithShape="1">
          <a:blip r:embed="rId3">
            <a:extLst>
              <a:ext uri="{28A0092B-C50C-407E-A947-70E740481C1C}">
                <a14:useLocalDpi xmlns:a14="http://schemas.microsoft.com/office/drawing/2010/main" val="0"/>
              </a:ext>
            </a:extLst>
          </a:blip>
          <a:srcRect l="11250" t="21788" r="11250" b="6296"/>
          <a:stretch/>
        </p:blipFill>
        <p:spPr>
          <a:xfrm>
            <a:off x="1752600" y="2628900"/>
            <a:ext cx="14173200" cy="7397922"/>
          </a:xfrm>
          <a:prstGeom prst="rect">
            <a:avLst/>
          </a:prstGeom>
        </p:spPr>
      </p:pic>
    </p:spTree>
    <p:extLst>
      <p:ext uri="{BB962C8B-B14F-4D97-AF65-F5344CB8AC3E}">
        <p14:creationId xmlns:p14="http://schemas.microsoft.com/office/powerpoint/2010/main" val="4115173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5" name="TextBox 5"/>
          <p:cNvSpPr txBox="1"/>
          <p:nvPr/>
        </p:nvSpPr>
        <p:spPr>
          <a:xfrm>
            <a:off x="533400" y="522960"/>
            <a:ext cx="15506700" cy="1718419"/>
          </a:xfrm>
          <a:prstGeom prst="rect">
            <a:avLst/>
          </a:prstGeom>
        </p:spPr>
        <p:txBody>
          <a:bodyPr wrap="square" lIns="0" tIns="0" rIns="0" bIns="0" rtlCol="0" anchor="t">
            <a:spAutoFit/>
          </a:bodyPr>
          <a:lstStyle/>
          <a:p>
            <a:pPr>
              <a:lnSpc>
                <a:spcPts val="6719"/>
              </a:lnSpc>
            </a:pPr>
            <a:r>
              <a:rPr lang="en-US" sz="5599" dirty="0">
                <a:solidFill>
                  <a:srgbClr val="002364"/>
                </a:solidFill>
                <a:latin typeface="Libre Franklin Light"/>
              </a:rPr>
              <a:t>ML Application of NFC Based Payment </a:t>
            </a:r>
            <a:r>
              <a:rPr lang="en-US" sz="5599" dirty="0" err="1">
                <a:solidFill>
                  <a:srgbClr val="002364"/>
                </a:solidFill>
                <a:latin typeface="Libre Franklin Light"/>
              </a:rPr>
              <a:t>Approvation</a:t>
            </a:r>
            <a:endParaRPr lang="en-US" sz="5599" dirty="0">
              <a:solidFill>
                <a:srgbClr val="002364"/>
              </a:solidFill>
              <a:latin typeface="Libre Franklin Light"/>
            </a:endParaRPr>
          </a:p>
        </p:txBody>
      </p:sp>
      <p:pic>
        <p:nvPicPr>
          <p:cNvPr id="5122" name="Picture 2" descr="HDFC Bank predicts stronger loan growth after Q2 shine - Hindustan Times">
            <a:extLst>
              <a:ext uri="{FF2B5EF4-FFF2-40B4-BE49-F238E27FC236}">
                <a16:creationId xmlns:a16="http://schemas.microsoft.com/office/drawing/2014/main" id="{9114FE2F-8104-E50E-3031-B6CEB81771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10589" y="429669"/>
            <a:ext cx="2540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7C3326C-8564-0DB7-A8E4-975150D33C27}"/>
              </a:ext>
            </a:extLst>
          </p:cNvPr>
          <p:cNvPicPr>
            <a:picLocks noChangeAspect="1"/>
          </p:cNvPicPr>
          <p:nvPr/>
        </p:nvPicPr>
        <p:blipFill rotWithShape="1">
          <a:blip r:embed="rId3">
            <a:extLst>
              <a:ext uri="{28A0092B-C50C-407E-A947-70E740481C1C}">
                <a14:useLocalDpi xmlns:a14="http://schemas.microsoft.com/office/drawing/2010/main" val="0"/>
              </a:ext>
            </a:extLst>
          </a:blip>
          <a:srcRect l="11667" t="23602" r="11250" b="15185"/>
          <a:stretch/>
        </p:blipFill>
        <p:spPr>
          <a:xfrm>
            <a:off x="939474" y="2427960"/>
            <a:ext cx="15291126" cy="6830340"/>
          </a:xfrm>
          <a:prstGeom prst="rect">
            <a:avLst/>
          </a:prstGeom>
        </p:spPr>
      </p:pic>
    </p:spTree>
    <p:extLst>
      <p:ext uri="{BB962C8B-B14F-4D97-AF65-F5344CB8AC3E}">
        <p14:creationId xmlns:p14="http://schemas.microsoft.com/office/powerpoint/2010/main" val="3168837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364"/>
        </a:solidFill>
        <a:effectLst/>
      </p:bgPr>
    </p:bg>
    <p:spTree>
      <p:nvGrpSpPr>
        <p:cNvPr id="1" name=""/>
        <p:cNvGrpSpPr/>
        <p:nvPr/>
      </p:nvGrpSpPr>
      <p:grpSpPr>
        <a:xfrm>
          <a:off x="0" y="0"/>
          <a:ext cx="0" cy="0"/>
          <a:chOff x="0" y="0"/>
          <a:chExt cx="0" cy="0"/>
        </a:xfrm>
      </p:grpSpPr>
      <p:sp>
        <p:nvSpPr>
          <p:cNvPr id="3" name="TextBox 3"/>
          <p:cNvSpPr txBox="1"/>
          <p:nvPr/>
        </p:nvSpPr>
        <p:spPr>
          <a:xfrm>
            <a:off x="10703312" y="2905170"/>
            <a:ext cx="6101575" cy="3436838"/>
          </a:xfrm>
          <a:prstGeom prst="rect">
            <a:avLst/>
          </a:prstGeom>
        </p:spPr>
        <p:txBody>
          <a:bodyPr lIns="0" tIns="0" rIns="0" bIns="0" rtlCol="0" anchor="t">
            <a:spAutoFit/>
          </a:bodyPr>
          <a:lstStyle/>
          <a:p>
            <a:pPr>
              <a:lnSpc>
                <a:spcPts val="6719"/>
              </a:lnSpc>
            </a:pPr>
            <a:r>
              <a:rPr lang="en-US" sz="5599" dirty="0">
                <a:solidFill>
                  <a:srgbClr val="ECEDF8"/>
                </a:solidFill>
                <a:latin typeface="Libre Franklin Light"/>
              </a:rPr>
              <a:t>6G </a:t>
            </a:r>
            <a:br>
              <a:rPr lang="en-US" sz="5599" dirty="0">
                <a:solidFill>
                  <a:srgbClr val="ECEDF8"/>
                </a:solidFill>
                <a:latin typeface="Libre Franklin Light"/>
              </a:rPr>
            </a:br>
            <a:endParaRPr lang="en-US" sz="5599" dirty="0">
              <a:solidFill>
                <a:srgbClr val="ECEDF8"/>
              </a:solidFill>
              <a:latin typeface="Libre Franklin Light"/>
            </a:endParaRPr>
          </a:p>
          <a:p>
            <a:pPr>
              <a:lnSpc>
                <a:spcPts val="6719"/>
              </a:lnSpc>
            </a:pPr>
            <a:r>
              <a:rPr lang="en-US" sz="5599" dirty="0">
                <a:solidFill>
                  <a:srgbClr val="ECEDF8"/>
                </a:solidFill>
                <a:latin typeface="Libre Franklin Light"/>
              </a:rPr>
              <a:t>CHALLENGES</a:t>
            </a:r>
          </a:p>
          <a:p>
            <a:pPr>
              <a:lnSpc>
                <a:spcPts val="6719"/>
              </a:lnSpc>
            </a:pPr>
            <a:r>
              <a:rPr lang="en-US" sz="5599" dirty="0">
                <a:solidFill>
                  <a:srgbClr val="ECEDF8"/>
                </a:solidFill>
                <a:latin typeface="Libre Franklin Light"/>
              </a:rPr>
              <a:t>&amp; POTENTIALS</a:t>
            </a:r>
          </a:p>
        </p:txBody>
      </p:sp>
      <p:grpSp>
        <p:nvGrpSpPr>
          <p:cNvPr id="7" name="Group 7"/>
          <p:cNvGrpSpPr>
            <a:grpSpLocks noChangeAspect="1"/>
          </p:cNvGrpSpPr>
          <p:nvPr/>
        </p:nvGrpSpPr>
        <p:grpSpPr>
          <a:xfrm rot="-10800000">
            <a:off x="6969533" y="2252951"/>
            <a:ext cx="1506279" cy="1304438"/>
            <a:chOff x="0" y="0"/>
            <a:chExt cx="6350000" cy="5499100"/>
          </a:xfrm>
        </p:grpSpPr>
        <p:sp>
          <p:nvSpPr>
            <p:cNvPr id="8" name="Freeform 8"/>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2560E3"/>
            </a:solidFill>
          </p:spPr>
          <p:txBody>
            <a:bodyPr/>
            <a:lstStyle/>
            <a:p>
              <a:endParaRPr lang="en-IN"/>
            </a:p>
          </p:txBody>
        </p:sp>
      </p:grpSp>
      <p:sp>
        <p:nvSpPr>
          <p:cNvPr id="9" name="Freeform 9"/>
          <p:cNvSpPr/>
          <p:nvPr/>
        </p:nvSpPr>
        <p:spPr>
          <a:xfrm>
            <a:off x="6969533" y="7107045"/>
            <a:ext cx="4161934" cy="2632423"/>
          </a:xfrm>
          <a:custGeom>
            <a:avLst/>
            <a:gdLst/>
            <a:ahLst/>
            <a:cxnLst/>
            <a:rect l="l" t="t" r="r" b="b"/>
            <a:pathLst>
              <a:path w="4161934" h="2632423">
                <a:moveTo>
                  <a:pt x="0" y="0"/>
                </a:moveTo>
                <a:lnTo>
                  <a:pt x="4161934" y="0"/>
                </a:lnTo>
                <a:lnTo>
                  <a:pt x="4161934" y="2632423"/>
                </a:lnTo>
                <a:lnTo>
                  <a:pt x="0" y="2632423"/>
                </a:lnTo>
                <a:lnTo>
                  <a:pt x="0" y="0"/>
                </a:lnTo>
                <a:close/>
              </a:path>
            </a:pathLst>
          </a:custGeom>
          <a:blipFill>
            <a:blip r:embed="rId2"/>
            <a:stretch>
              <a:fillRect/>
            </a:stretch>
          </a:blipFill>
        </p:spPr>
        <p:txBody>
          <a:bodyPr/>
          <a:lstStyle/>
          <a:p>
            <a:endParaRPr lang="en-IN"/>
          </a:p>
        </p:txBody>
      </p:sp>
      <p:sp>
        <p:nvSpPr>
          <p:cNvPr id="10" name="Freeform 10"/>
          <p:cNvSpPr/>
          <p:nvPr/>
        </p:nvSpPr>
        <p:spPr>
          <a:xfrm>
            <a:off x="3881618" y="7839611"/>
            <a:ext cx="5262382" cy="583646"/>
          </a:xfrm>
          <a:custGeom>
            <a:avLst/>
            <a:gdLst/>
            <a:ahLst/>
            <a:cxnLst/>
            <a:rect l="l" t="t" r="r" b="b"/>
            <a:pathLst>
              <a:path w="5262382" h="583646">
                <a:moveTo>
                  <a:pt x="0" y="0"/>
                </a:moveTo>
                <a:lnTo>
                  <a:pt x="5262382" y="0"/>
                </a:lnTo>
                <a:lnTo>
                  <a:pt x="5262382" y="583646"/>
                </a:lnTo>
                <a:lnTo>
                  <a:pt x="0" y="5836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6146" name="Picture 2" descr="Telecom towers affect our health? Busting this myth | Mint">
            <a:extLst>
              <a:ext uri="{FF2B5EF4-FFF2-40B4-BE49-F238E27FC236}">
                <a16:creationId xmlns:a16="http://schemas.microsoft.com/office/drawing/2014/main" id="{33AA71D0-6C25-EF8E-3717-C39A68A90B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21" y="1863743"/>
            <a:ext cx="5915025" cy="394335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E37DEBEA-2B72-8B6D-4F2A-64C9AA89A267}"/>
              </a:ext>
            </a:extLst>
          </p:cNvPr>
          <p:cNvCxnSpPr/>
          <p:nvPr/>
        </p:nvCxnSpPr>
        <p:spPr>
          <a:xfrm>
            <a:off x="10287000" y="4076700"/>
            <a:ext cx="69342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364"/>
        </a:solidFill>
        <a:effectLst/>
      </p:bgPr>
    </p:bg>
    <p:spTree>
      <p:nvGrpSpPr>
        <p:cNvPr id="1" name=""/>
        <p:cNvGrpSpPr/>
        <p:nvPr/>
      </p:nvGrpSpPr>
      <p:grpSpPr>
        <a:xfrm>
          <a:off x="0" y="0"/>
          <a:ext cx="0" cy="0"/>
          <a:chOff x="0" y="0"/>
          <a:chExt cx="0" cy="0"/>
        </a:xfrm>
      </p:grpSpPr>
      <p:sp>
        <p:nvSpPr>
          <p:cNvPr id="6" name="Freeform 6"/>
          <p:cNvSpPr/>
          <p:nvPr/>
        </p:nvSpPr>
        <p:spPr>
          <a:xfrm>
            <a:off x="59892" y="3543300"/>
            <a:ext cx="4376255" cy="5327006"/>
          </a:xfrm>
          <a:custGeom>
            <a:avLst/>
            <a:gdLst/>
            <a:ahLst/>
            <a:cxnLst/>
            <a:rect l="l" t="t" r="r" b="b"/>
            <a:pathLst>
              <a:path w="4376255" h="5327006">
                <a:moveTo>
                  <a:pt x="0" y="0"/>
                </a:moveTo>
                <a:lnTo>
                  <a:pt x="4376255" y="0"/>
                </a:lnTo>
                <a:lnTo>
                  <a:pt x="4376255" y="5327006"/>
                </a:lnTo>
                <a:lnTo>
                  <a:pt x="0" y="5327006"/>
                </a:lnTo>
                <a:lnTo>
                  <a:pt x="0" y="0"/>
                </a:lnTo>
                <a:close/>
              </a:path>
            </a:pathLst>
          </a:custGeom>
          <a:blipFill>
            <a:blip r:embed="rId2"/>
            <a:stretch>
              <a:fillRect l="-15859" r="-5865"/>
            </a:stretch>
          </a:blipFill>
        </p:spPr>
        <p:txBody>
          <a:bodyPr/>
          <a:lstStyle/>
          <a:p>
            <a:endParaRPr lang="en-IN" dirty="0"/>
          </a:p>
        </p:txBody>
      </p:sp>
      <p:sp>
        <p:nvSpPr>
          <p:cNvPr id="7" name="Freeform 7"/>
          <p:cNvSpPr/>
          <p:nvPr/>
        </p:nvSpPr>
        <p:spPr>
          <a:xfrm>
            <a:off x="1011698" y="1755785"/>
            <a:ext cx="3037763" cy="5625487"/>
          </a:xfrm>
          <a:custGeom>
            <a:avLst/>
            <a:gdLst/>
            <a:ahLst/>
            <a:cxnLst/>
            <a:rect l="l" t="t" r="r" b="b"/>
            <a:pathLst>
              <a:path w="3037763" h="5625487">
                <a:moveTo>
                  <a:pt x="0" y="0"/>
                </a:moveTo>
                <a:lnTo>
                  <a:pt x="3037763" y="0"/>
                </a:lnTo>
                <a:lnTo>
                  <a:pt x="3037763" y="5625487"/>
                </a:lnTo>
                <a:lnTo>
                  <a:pt x="0" y="56254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8" name="Freeform 8"/>
          <p:cNvSpPr/>
          <p:nvPr/>
        </p:nvSpPr>
        <p:spPr>
          <a:xfrm>
            <a:off x="196618" y="43982"/>
            <a:ext cx="1664164" cy="1052584"/>
          </a:xfrm>
          <a:custGeom>
            <a:avLst/>
            <a:gdLst/>
            <a:ahLst/>
            <a:cxnLst/>
            <a:rect l="l" t="t" r="r" b="b"/>
            <a:pathLst>
              <a:path w="1664164" h="1052584">
                <a:moveTo>
                  <a:pt x="0" y="0"/>
                </a:moveTo>
                <a:lnTo>
                  <a:pt x="1664164" y="0"/>
                </a:lnTo>
                <a:lnTo>
                  <a:pt x="1664164" y="1052584"/>
                </a:lnTo>
                <a:lnTo>
                  <a:pt x="0" y="1052584"/>
                </a:lnTo>
                <a:lnTo>
                  <a:pt x="0" y="0"/>
                </a:lnTo>
                <a:close/>
              </a:path>
            </a:pathLst>
          </a:custGeom>
          <a:blipFill>
            <a:blip r:embed="rId5"/>
            <a:stretch>
              <a:fillRect/>
            </a:stretch>
          </a:blipFill>
        </p:spPr>
        <p:txBody>
          <a:bodyPr/>
          <a:lstStyle/>
          <a:p>
            <a:endParaRPr lang="en-IN"/>
          </a:p>
        </p:txBody>
      </p:sp>
      <p:sp>
        <p:nvSpPr>
          <p:cNvPr id="9" name="Freeform 9"/>
          <p:cNvSpPr/>
          <p:nvPr/>
        </p:nvSpPr>
        <p:spPr>
          <a:xfrm rot="-5400000">
            <a:off x="1133832" y="7861553"/>
            <a:ext cx="1291616" cy="1501879"/>
          </a:xfrm>
          <a:custGeom>
            <a:avLst/>
            <a:gdLst/>
            <a:ahLst/>
            <a:cxnLst/>
            <a:rect l="l" t="t" r="r" b="b"/>
            <a:pathLst>
              <a:path w="1291616" h="1501879">
                <a:moveTo>
                  <a:pt x="0" y="0"/>
                </a:moveTo>
                <a:lnTo>
                  <a:pt x="1291615" y="0"/>
                </a:lnTo>
                <a:lnTo>
                  <a:pt x="1291615" y="1501879"/>
                </a:lnTo>
                <a:lnTo>
                  <a:pt x="0" y="150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7170" name="Picture 2" descr="SoftBank outlines 12 challenges for 6G | TelecomTV">
            <a:extLst>
              <a:ext uri="{FF2B5EF4-FFF2-40B4-BE49-F238E27FC236}">
                <a16:creationId xmlns:a16="http://schemas.microsoft.com/office/drawing/2014/main" id="{D3776538-7858-8ABC-9795-3061A72F9C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1755785"/>
            <a:ext cx="13337806" cy="75025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6" name="Freeform 6"/>
          <p:cNvSpPr/>
          <p:nvPr/>
        </p:nvSpPr>
        <p:spPr>
          <a:xfrm>
            <a:off x="-1653656" y="7843634"/>
            <a:ext cx="6044271" cy="3823001"/>
          </a:xfrm>
          <a:custGeom>
            <a:avLst/>
            <a:gdLst/>
            <a:ahLst/>
            <a:cxnLst/>
            <a:rect l="l" t="t" r="r" b="b"/>
            <a:pathLst>
              <a:path w="6044271" h="3823001">
                <a:moveTo>
                  <a:pt x="0" y="0"/>
                </a:moveTo>
                <a:lnTo>
                  <a:pt x="6044270" y="0"/>
                </a:lnTo>
                <a:lnTo>
                  <a:pt x="6044270" y="3823001"/>
                </a:lnTo>
                <a:lnTo>
                  <a:pt x="0" y="3823001"/>
                </a:lnTo>
                <a:lnTo>
                  <a:pt x="0" y="0"/>
                </a:lnTo>
                <a:close/>
              </a:path>
            </a:pathLst>
          </a:custGeom>
          <a:blipFill>
            <a:blip r:embed="rId2"/>
            <a:stretch>
              <a:fillRect/>
            </a:stretch>
          </a:blipFill>
        </p:spPr>
        <p:txBody>
          <a:bodyPr/>
          <a:lstStyle/>
          <a:p>
            <a:endParaRPr lang="en-IN"/>
          </a:p>
        </p:txBody>
      </p:sp>
      <p:sp>
        <p:nvSpPr>
          <p:cNvPr id="7" name="Freeform 7"/>
          <p:cNvSpPr/>
          <p:nvPr/>
        </p:nvSpPr>
        <p:spPr>
          <a:xfrm rot="-5400000">
            <a:off x="-142949" y="7031038"/>
            <a:ext cx="1397665" cy="1625191"/>
          </a:xfrm>
          <a:custGeom>
            <a:avLst/>
            <a:gdLst/>
            <a:ahLst/>
            <a:cxnLst/>
            <a:rect l="l" t="t" r="r" b="b"/>
            <a:pathLst>
              <a:path w="1397665" h="1625191">
                <a:moveTo>
                  <a:pt x="0" y="0"/>
                </a:moveTo>
                <a:lnTo>
                  <a:pt x="1397665" y="0"/>
                </a:lnTo>
                <a:lnTo>
                  <a:pt x="1397665" y="1625192"/>
                </a:lnTo>
                <a:lnTo>
                  <a:pt x="0" y="162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2732048" y="9258300"/>
            <a:ext cx="3902518" cy="432825"/>
          </a:xfrm>
          <a:custGeom>
            <a:avLst/>
            <a:gdLst/>
            <a:ahLst/>
            <a:cxnLst/>
            <a:rect l="l" t="t" r="r" b="b"/>
            <a:pathLst>
              <a:path w="3902518" h="432825">
                <a:moveTo>
                  <a:pt x="0" y="0"/>
                </a:moveTo>
                <a:lnTo>
                  <a:pt x="3902517" y="0"/>
                </a:lnTo>
                <a:lnTo>
                  <a:pt x="3902517" y="432825"/>
                </a:lnTo>
                <a:lnTo>
                  <a:pt x="0" y="4328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pic>
        <p:nvPicPr>
          <p:cNvPr id="10" name="Picture 9">
            <a:extLst>
              <a:ext uri="{FF2B5EF4-FFF2-40B4-BE49-F238E27FC236}">
                <a16:creationId xmlns:a16="http://schemas.microsoft.com/office/drawing/2014/main" id="{446D6AC4-95B4-50DD-ECD6-C5D7422F5D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23877" y="1401181"/>
            <a:ext cx="6831278" cy="5643230"/>
          </a:xfrm>
          <a:prstGeom prst="rect">
            <a:avLst/>
          </a:prstGeom>
        </p:spPr>
      </p:pic>
      <p:sp>
        <p:nvSpPr>
          <p:cNvPr id="11" name="TextBox 10">
            <a:extLst>
              <a:ext uri="{FF2B5EF4-FFF2-40B4-BE49-F238E27FC236}">
                <a16:creationId xmlns:a16="http://schemas.microsoft.com/office/drawing/2014/main" id="{6B4D931E-D87E-1DD7-AD35-0C5CFD8F43BC}"/>
              </a:ext>
            </a:extLst>
          </p:cNvPr>
          <p:cNvSpPr txBox="1"/>
          <p:nvPr/>
        </p:nvSpPr>
        <p:spPr>
          <a:xfrm>
            <a:off x="2667598" y="200852"/>
            <a:ext cx="13451118" cy="1200329"/>
          </a:xfrm>
          <a:prstGeom prst="rect">
            <a:avLst/>
          </a:prstGeom>
          <a:noFill/>
        </p:spPr>
        <p:txBody>
          <a:bodyPr wrap="none" rtlCol="0">
            <a:spAutoFit/>
          </a:bodyPr>
          <a:lstStyle/>
          <a:p>
            <a:r>
              <a:rPr lang="en-IN" sz="3600" b="1" dirty="0">
                <a:solidFill>
                  <a:schemeClr val="tx2"/>
                </a:solidFill>
                <a:latin typeface="ADLaM Display" panose="02010000000000000000" pitchFamily="2" charset="0"/>
                <a:ea typeface="ADLaM Display" panose="02010000000000000000" pitchFamily="2" charset="0"/>
                <a:cs typeface="ADLaM Display" panose="02010000000000000000" pitchFamily="2" charset="0"/>
              </a:rPr>
              <a:t>COMMUNICATION TECHNOLOGY &amp; FURTHRE DEVELOPMENT</a:t>
            </a:r>
          </a:p>
          <a:p>
            <a:r>
              <a:rPr lang="en-IN" sz="3600" b="1" dirty="0">
                <a:solidFill>
                  <a:schemeClr val="tx2"/>
                </a:solidFill>
                <a:latin typeface="ADLaM Display" panose="02010000000000000000" pitchFamily="2" charset="0"/>
                <a:ea typeface="ADLaM Display" panose="02010000000000000000" pitchFamily="2" charset="0"/>
                <a:cs typeface="ADLaM Display" panose="02010000000000000000" pitchFamily="2" charset="0"/>
              </a:rPr>
              <a:t>                             REAL LIFE DEPLOYMENT </a:t>
            </a:r>
          </a:p>
        </p:txBody>
      </p:sp>
      <p:pic>
        <p:nvPicPr>
          <p:cNvPr id="9218" name="Picture 2" descr="Mobile World Congress 2018: Startups Push Hybrid Approach for Massive MIMO  Antennas - IEEE Spectrum">
            <a:extLst>
              <a:ext uri="{FF2B5EF4-FFF2-40B4-BE49-F238E27FC236}">
                <a16:creationId xmlns:a16="http://schemas.microsoft.com/office/drawing/2014/main" id="{F687AE47-A3AD-6527-D1D0-73BB9DE1D2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638" y="2093316"/>
            <a:ext cx="5952226" cy="445842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Tower companies cheer MIMO antennas because they're bigger and heavier |  Fierce Wireless">
            <a:extLst>
              <a:ext uri="{FF2B5EF4-FFF2-40B4-BE49-F238E27FC236}">
                <a16:creationId xmlns:a16="http://schemas.microsoft.com/office/drawing/2014/main" id="{E397A038-6510-4AC6-6815-7AE198DCDF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38485" y="1880832"/>
            <a:ext cx="4572000" cy="495300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About Bharti Airtel">
            <a:extLst>
              <a:ext uri="{FF2B5EF4-FFF2-40B4-BE49-F238E27FC236}">
                <a16:creationId xmlns:a16="http://schemas.microsoft.com/office/drawing/2014/main" id="{1281AC53-BF27-F6ED-85B4-FDEB01A5463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27532" y="1941903"/>
            <a:ext cx="1704974" cy="6715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39F5675-4979-408E-A2FF-50EECC1FB173}"/>
              </a:ext>
            </a:extLst>
          </p:cNvPr>
          <p:cNvSpPr txBox="1"/>
          <p:nvPr/>
        </p:nvSpPr>
        <p:spPr>
          <a:xfrm>
            <a:off x="7315200" y="6712386"/>
            <a:ext cx="4993234" cy="523220"/>
          </a:xfrm>
          <a:prstGeom prst="rect">
            <a:avLst/>
          </a:prstGeom>
          <a:noFill/>
        </p:spPr>
        <p:txBody>
          <a:bodyPr wrap="square" rtlCol="0">
            <a:spAutoFit/>
          </a:bodyPr>
          <a:lstStyle/>
          <a:p>
            <a:r>
              <a:rPr lang="en-IN" sz="2800" b="1" dirty="0"/>
              <a:t>Open RAN by Airtel</a:t>
            </a:r>
          </a:p>
        </p:txBody>
      </p:sp>
      <p:sp>
        <p:nvSpPr>
          <p:cNvPr id="13" name="TextBox 12">
            <a:extLst>
              <a:ext uri="{FF2B5EF4-FFF2-40B4-BE49-F238E27FC236}">
                <a16:creationId xmlns:a16="http://schemas.microsoft.com/office/drawing/2014/main" id="{23FBB4E8-F899-2A3B-85AF-FD435CC5B78A}"/>
              </a:ext>
            </a:extLst>
          </p:cNvPr>
          <p:cNvSpPr txBox="1"/>
          <p:nvPr/>
        </p:nvSpPr>
        <p:spPr>
          <a:xfrm>
            <a:off x="1203232" y="6682076"/>
            <a:ext cx="4993234" cy="523220"/>
          </a:xfrm>
          <a:prstGeom prst="rect">
            <a:avLst/>
          </a:prstGeom>
          <a:noFill/>
        </p:spPr>
        <p:txBody>
          <a:bodyPr wrap="square" rtlCol="0">
            <a:spAutoFit/>
          </a:bodyPr>
          <a:lstStyle/>
          <a:p>
            <a:r>
              <a:rPr lang="en-IN" sz="2800" b="1" dirty="0"/>
              <a:t>Massive MIMO by BSNL</a:t>
            </a:r>
          </a:p>
        </p:txBody>
      </p:sp>
      <p:pic>
        <p:nvPicPr>
          <p:cNvPr id="9226" name="Picture 10" descr="Bharat Sanchar Nigam Limited (BSNL) – User Experience Design &amp; Technology">
            <a:extLst>
              <a:ext uri="{FF2B5EF4-FFF2-40B4-BE49-F238E27FC236}">
                <a16:creationId xmlns:a16="http://schemas.microsoft.com/office/drawing/2014/main" id="{DDF0AD4B-DF1E-A85B-A337-1180A30C6F0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9690" t="8958" r="19690" b="12203"/>
          <a:stretch/>
        </p:blipFill>
        <p:spPr bwMode="auto">
          <a:xfrm>
            <a:off x="425263" y="2087114"/>
            <a:ext cx="1555938" cy="15177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6" name="Freeform 6"/>
          <p:cNvSpPr/>
          <p:nvPr/>
        </p:nvSpPr>
        <p:spPr>
          <a:xfrm>
            <a:off x="-1653656" y="7843634"/>
            <a:ext cx="6044271" cy="3823001"/>
          </a:xfrm>
          <a:custGeom>
            <a:avLst/>
            <a:gdLst/>
            <a:ahLst/>
            <a:cxnLst/>
            <a:rect l="l" t="t" r="r" b="b"/>
            <a:pathLst>
              <a:path w="6044271" h="3823001">
                <a:moveTo>
                  <a:pt x="0" y="0"/>
                </a:moveTo>
                <a:lnTo>
                  <a:pt x="6044270" y="0"/>
                </a:lnTo>
                <a:lnTo>
                  <a:pt x="6044270" y="3823001"/>
                </a:lnTo>
                <a:lnTo>
                  <a:pt x="0" y="3823001"/>
                </a:lnTo>
                <a:lnTo>
                  <a:pt x="0" y="0"/>
                </a:lnTo>
                <a:close/>
              </a:path>
            </a:pathLst>
          </a:custGeom>
          <a:blipFill>
            <a:blip r:embed="rId2"/>
            <a:stretch>
              <a:fillRect/>
            </a:stretch>
          </a:blipFill>
        </p:spPr>
        <p:txBody>
          <a:bodyPr/>
          <a:lstStyle/>
          <a:p>
            <a:endParaRPr lang="en-IN"/>
          </a:p>
        </p:txBody>
      </p:sp>
      <p:sp>
        <p:nvSpPr>
          <p:cNvPr id="7" name="Freeform 7"/>
          <p:cNvSpPr/>
          <p:nvPr/>
        </p:nvSpPr>
        <p:spPr>
          <a:xfrm rot="-5400000">
            <a:off x="-142949" y="7031038"/>
            <a:ext cx="1397665" cy="1625191"/>
          </a:xfrm>
          <a:custGeom>
            <a:avLst/>
            <a:gdLst/>
            <a:ahLst/>
            <a:cxnLst/>
            <a:rect l="l" t="t" r="r" b="b"/>
            <a:pathLst>
              <a:path w="1397665" h="1625191">
                <a:moveTo>
                  <a:pt x="0" y="0"/>
                </a:moveTo>
                <a:lnTo>
                  <a:pt x="1397665" y="0"/>
                </a:lnTo>
                <a:lnTo>
                  <a:pt x="1397665" y="1625192"/>
                </a:lnTo>
                <a:lnTo>
                  <a:pt x="0" y="162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a:off x="2732048" y="9258300"/>
            <a:ext cx="3902518" cy="432825"/>
          </a:xfrm>
          <a:custGeom>
            <a:avLst/>
            <a:gdLst/>
            <a:ahLst/>
            <a:cxnLst/>
            <a:rect l="l" t="t" r="r" b="b"/>
            <a:pathLst>
              <a:path w="3902518" h="432825">
                <a:moveTo>
                  <a:pt x="0" y="0"/>
                </a:moveTo>
                <a:lnTo>
                  <a:pt x="3902517" y="0"/>
                </a:lnTo>
                <a:lnTo>
                  <a:pt x="3902517" y="432825"/>
                </a:lnTo>
                <a:lnTo>
                  <a:pt x="0" y="4328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pic>
        <p:nvPicPr>
          <p:cNvPr id="8194" name="Picture 2" descr="6G Wireless Access - Use Cases - Techplayon - 6G">
            <a:extLst>
              <a:ext uri="{FF2B5EF4-FFF2-40B4-BE49-F238E27FC236}">
                <a16:creationId xmlns:a16="http://schemas.microsoft.com/office/drawing/2014/main" id="{C1DCDEF0-A901-FC9C-18F9-70E03591F9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7439"/>
          <a:stretch/>
        </p:blipFill>
        <p:spPr bwMode="auto">
          <a:xfrm>
            <a:off x="838200" y="563091"/>
            <a:ext cx="15865854" cy="835142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ata Communications Q2FY23 Results: Tata Group company reports healthy  numbers on all fronts – know details | Zee Business">
            <a:extLst>
              <a:ext uri="{FF2B5EF4-FFF2-40B4-BE49-F238E27FC236}">
                <a16:creationId xmlns:a16="http://schemas.microsoft.com/office/drawing/2014/main" id="{E80C2D20-7F35-723D-27EF-793F5879863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44330" y="678277"/>
            <a:ext cx="2138452" cy="118862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Premium Vector | 6g logo design, a symbol of 6g network connectivity of the  futur.">
            <a:extLst>
              <a:ext uri="{FF2B5EF4-FFF2-40B4-BE49-F238E27FC236}">
                <a16:creationId xmlns:a16="http://schemas.microsoft.com/office/drawing/2014/main" id="{7FE1BE2A-6219-56DD-209A-C74689A5EC7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2109" t="25000" r="30831" b="23214"/>
          <a:stretch/>
        </p:blipFill>
        <p:spPr bwMode="auto">
          <a:xfrm>
            <a:off x="4982782" y="703187"/>
            <a:ext cx="1184093" cy="11840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007BFFA-A8CF-8A5B-E4CC-8946F97211AA}"/>
              </a:ext>
            </a:extLst>
          </p:cNvPr>
          <p:cNvSpPr txBox="1"/>
          <p:nvPr/>
        </p:nvSpPr>
        <p:spPr>
          <a:xfrm>
            <a:off x="7474638" y="673847"/>
            <a:ext cx="6395918" cy="523220"/>
          </a:xfrm>
          <a:prstGeom prst="rect">
            <a:avLst/>
          </a:prstGeom>
          <a:noFill/>
        </p:spPr>
        <p:txBody>
          <a:bodyPr wrap="none" rtlCol="0">
            <a:spAutoFit/>
          </a:bodyPr>
          <a:lstStyle/>
          <a:p>
            <a:r>
              <a:rPr lang="en-IN" sz="2800" b="1" dirty="0">
                <a:solidFill>
                  <a:schemeClr val="tx2"/>
                </a:solidFill>
              </a:rPr>
              <a:t>6G Potentials by Tata Communications 6G</a:t>
            </a:r>
          </a:p>
        </p:txBody>
      </p:sp>
    </p:spTree>
    <p:extLst>
      <p:ext uri="{BB962C8B-B14F-4D97-AF65-F5344CB8AC3E}">
        <p14:creationId xmlns:p14="http://schemas.microsoft.com/office/powerpoint/2010/main" val="3253354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236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552700"/>
            <a:ext cx="8115300" cy="4159271"/>
            <a:chOff x="0" y="0"/>
            <a:chExt cx="10820400" cy="5545696"/>
          </a:xfrm>
        </p:grpSpPr>
        <p:sp>
          <p:nvSpPr>
            <p:cNvPr id="3" name="TextBox 3"/>
            <p:cNvSpPr txBox="1"/>
            <p:nvPr/>
          </p:nvSpPr>
          <p:spPr>
            <a:xfrm>
              <a:off x="0" y="0"/>
              <a:ext cx="10820400" cy="1145613"/>
            </a:xfrm>
            <a:prstGeom prst="rect">
              <a:avLst/>
            </a:prstGeom>
          </p:spPr>
          <p:txBody>
            <a:bodyPr lIns="0" tIns="0" rIns="0" bIns="0" rtlCol="0" anchor="t">
              <a:spAutoFit/>
            </a:bodyPr>
            <a:lstStyle/>
            <a:p>
              <a:pPr>
                <a:lnSpc>
                  <a:spcPts val="6719"/>
                </a:lnSpc>
              </a:pPr>
              <a:r>
                <a:rPr lang="en-US" sz="5599" dirty="0">
                  <a:solidFill>
                    <a:srgbClr val="ECEDF8"/>
                  </a:solidFill>
                  <a:latin typeface="Libre Franklin Light"/>
                </a:rPr>
                <a:t>Reference</a:t>
              </a:r>
            </a:p>
          </p:txBody>
        </p:sp>
        <p:sp>
          <p:nvSpPr>
            <p:cNvPr id="4" name="TextBox 4"/>
            <p:cNvSpPr txBox="1"/>
            <p:nvPr/>
          </p:nvSpPr>
          <p:spPr>
            <a:xfrm>
              <a:off x="0" y="2444910"/>
              <a:ext cx="10820400" cy="2938669"/>
            </a:xfrm>
            <a:prstGeom prst="rect">
              <a:avLst/>
            </a:prstGeom>
          </p:spPr>
          <p:txBody>
            <a:bodyPr lIns="0" tIns="0" rIns="0" bIns="0" rtlCol="0" anchor="t">
              <a:spAutoFit/>
            </a:bodyPr>
            <a:lstStyle/>
            <a:p>
              <a:pPr marL="342900" indent="-342900">
                <a:lnSpc>
                  <a:spcPts val="2940"/>
                </a:lnSpc>
                <a:spcBef>
                  <a:spcPct val="0"/>
                </a:spcBef>
                <a:buFont typeface="Wingdings" panose="05000000000000000000" pitchFamily="2" charset="2"/>
                <a:buChar char="q"/>
              </a:pPr>
              <a:r>
                <a:rPr lang="en-US" sz="2100" dirty="0">
                  <a:solidFill>
                    <a:schemeClr val="bg2"/>
                  </a:solidFill>
                  <a:latin typeface="Libre Franklin Light"/>
                </a:rPr>
                <a:t>SAMSUNG MOBILE NETWORKS</a:t>
              </a:r>
            </a:p>
            <a:p>
              <a:pPr>
                <a:lnSpc>
                  <a:spcPts val="2940"/>
                </a:lnSpc>
                <a:spcBef>
                  <a:spcPct val="0"/>
                </a:spcBef>
              </a:pPr>
              <a:endParaRPr lang="en-US" sz="2100" dirty="0">
                <a:solidFill>
                  <a:srgbClr val="ECEDF8"/>
                </a:solidFill>
                <a:latin typeface="Libre Franklin Light"/>
              </a:endParaRPr>
            </a:p>
            <a:p>
              <a:pPr marL="342900" indent="-342900">
                <a:lnSpc>
                  <a:spcPts val="2940"/>
                </a:lnSpc>
                <a:spcBef>
                  <a:spcPct val="0"/>
                </a:spcBef>
                <a:buFont typeface="Wingdings" panose="05000000000000000000" pitchFamily="2" charset="2"/>
                <a:buChar char="q"/>
              </a:pPr>
              <a:r>
                <a:rPr lang="en-IN" sz="2400" b="0" i="0" dirty="0">
                  <a:solidFill>
                    <a:schemeClr val="bg2"/>
                  </a:solidFill>
                  <a:effectLst/>
                  <a:latin typeface="Arial" panose="020B0604020202020204" pitchFamily="34" charset="0"/>
                </a:rPr>
                <a:t>A review of Near Field Communication technology in several areas</a:t>
              </a:r>
            </a:p>
            <a:p>
              <a:pPr>
                <a:lnSpc>
                  <a:spcPts val="2940"/>
                </a:lnSpc>
                <a:spcBef>
                  <a:spcPct val="0"/>
                </a:spcBef>
              </a:pPr>
              <a:endParaRPr lang="en-IN" sz="2400" dirty="0">
                <a:solidFill>
                  <a:schemeClr val="bg2"/>
                </a:solidFill>
                <a:latin typeface="Arial" panose="020B0604020202020204" pitchFamily="34" charset="0"/>
              </a:endParaRPr>
            </a:p>
            <a:p>
              <a:pPr marL="342900" indent="-342900">
                <a:lnSpc>
                  <a:spcPts val="2940"/>
                </a:lnSpc>
                <a:spcBef>
                  <a:spcPct val="0"/>
                </a:spcBef>
                <a:buFont typeface="Wingdings" panose="05000000000000000000" pitchFamily="2" charset="2"/>
                <a:buChar char="q"/>
              </a:pPr>
              <a:r>
                <a:rPr lang="en-IN" sz="2400" dirty="0">
                  <a:solidFill>
                    <a:schemeClr val="bg2"/>
                  </a:solidFill>
                  <a:latin typeface="Arial" panose="020B0604020202020204" pitchFamily="34" charset="0"/>
                </a:rPr>
                <a:t> Tata communication handbook</a:t>
              </a:r>
              <a:endParaRPr lang="en-US" sz="2100" dirty="0">
                <a:solidFill>
                  <a:schemeClr val="bg2"/>
                </a:solidFill>
                <a:latin typeface="Libre Franklin Light"/>
              </a:endParaRPr>
            </a:p>
          </p:txBody>
        </p:sp>
        <p:sp>
          <p:nvSpPr>
            <p:cNvPr id="5" name="TextBox 5"/>
            <p:cNvSpPr txBox="1"/>
            <p:nvPr/>
          </p:nvSpPr>
          <p:spPr>
            <a:xfrm>
              <a:off x="0" y="5086339"/>
              <a:ext cx="10820400" cy="459357"/>
            </a:xfrm>
            <a:prstGeom prst="rect">
              <a:avLst/>
            </a:prstGeom>
          </p:spPr>
          <p:txBody>
            <a:bodyPr lIns="0" tIns="0" rIns="0" bIns="0" rtlCol="0" anchor="t">
              <a:spAutoFit/>
            </a:bodyPr>
            <a:lstStyle/>
            <a:p>
              <a:pPr>
                <a:lnSpc>
                  <a:spcPts val="2940"/>
                </a:lnSpc>
                <a:spcBef>
                  <a:spcPct val="0"/>
                </a:spcBef>
              </a:pPr>
              <a:endParaRPr lang="en-US" sz="2100" dirty="0">
                <a:solidFill>
                  <a:srgbClr val="ECEDF8"/>
                </a:solidFill>
                <a:latin typeface="Libre Franklin Light"/>
              </a:endParaRPr>
            </a:p>
          </p:txBody>
        </p:sp>
      </p:grpSp>
      <p:sp>
        <p:nvSpPr>
          <p:cNvPr id="6" name="Freeform 6"/>
          <p:cNvSpPr/>
          <p:nvPr/>
        </p:nvSpPr>
        <p:spPr>
          <a:xfrm>
            <a:off x="15141706" y="1742609"/>
            <a:ext cx="3409393" cy="6801781"/>
          </a:xfrm>
          <a:custGeom>
            <a:avLst/>
            <a:gdLst/>
            <a:ahLst/>
            <a:cxnLst/>
            <a:rect l="l" t="t" r="r" b="b"/>
            <a:pathLst>
              <a:path w="3409393" h="6801781">
                <a:moveTo>
                  <a:pt x="0" y="0"/>
                </a:moveTo>
                <a:lnTo>
                  <a:pt x="3409392" y="0"/>
                </a:lnTo>
                <a:lnTo>
                  <a:pt x="3409392" y="6801782"/>
                </a:lnTo>
                <a:lnTo>
                  <a:pt x="0" y="6801782"/>
                </a:lnTo>
                <a:lnTo>
                  <a:pt x="0" y="0"/>
                </a:lnTo>
                <a:close/>
              </a:path>
            </a:pathLst>
          </a:custGeom>
          <a:blipFill>
            <a:blip r:embed="rId2"/>
            <a:stretch>
              <a:fillRect/>
            </a:stretch>
          </a:blipFill>
        </p:spPr>
        <p:txBody>
          <a:bodyPr/>
          <a:lstStyle/>
          <a:p>
            <a:endParaRPr lang="en-IN"/>
          </a:p>
        </p:txBody>
      </p:sp>
      <p:sp>
        <p:nvSpPr>
          <p:cNvPr id="7" name="Freeform 7"/>
          <p:cNvSpPr/>
          <p:nvPr/>
        </p:nvSpPr>
        <p:spPr>
          <a:xfrm>
            <a:off x="10126043" y="6953625"/>
            <a:ext cx="1636432" cy="1035043"/>
          </a:xfrm>
          <a:custGeom>
            <a:avLst/>
            <a:gdLst/>
            <a:ahLst/>
            <a:cxnLst/>
            <a:rect l="l" t="t" r="r" b="b"/>
            <a:pathLst>
              <a:path w="1636432" h="1035043">
                <a:moveTo>
                  <a:pt x="0" y="0"/>
                </a:moveTo>
                <a:lnTo>
                  <a:pt x="1636432" y="0"/>
                </a:lnTo>
                <a:lnTo>
                  <a:pt x="1636432" y="1035044"/>
                </a:lnTo>
                <a:lnTo>
                  <a:pt x="0" y="1035044"/>
                </a:lnTo>
                <a:lnTo>
                  <a:pt x="0" y="0"/>
                </a:lnTo>
                <a:close/>
              </a:path>
            </a:pathLst>
          </a:custGeom>
          <a:blipFill>
            <a:blip r:embed="rId3"/>
            <a:stretch>
              <a:fillRect/>
            </a:stretch>
          </a:blipFill>
        </p:spPr>
        <p:txBody>
          <a:bodyPr/>
          <a:lstStyle/>
          <a:p>
            <a:endParaRPr lang="en-IN"/>
          </a:p>
        </p:txBody>
      </p:sp>
      <p:sp>
        <p:nvSpPr>
          <p:cNvPr id="8" name="Freeform 8"/>
          <p:cNvSpPr/>
          <p:nvPr/>
        </p:nvSpPr>
        <p:spPr>
          <a:xfrm flipH="1">
            <a:off x="10821949" y="2358619"/>
            <a:ext cx="6437351" cy="6004293"/>
          </a:xfrm>
          <a:custGeom>
            <a:avLst/>
            <a:gdLst/>
            <a:ahLst/>
            <a:cxnLst/>
            <a:rect l="l" t="t" r="r" b="b"/>
            <a:pathLst>
              <a:path w="6437351" h="6004293">
                <a:moveTo>
                  <a:pt x="6437351" y="0"/>
                </a:moveTo>
                <a:lnTo>
                  <a:pt x="0" y="0"/>
                </a:lnTo>
                <a:lnTo>
                  <a:pt x="0" y="6004293"/>
                </a:lnTo>
                <a:lnTo>
                  <a:pt x="6437351" y="6004293"/>
                </a:lnTo>
                <a:lnTo>
                  <a:pt x="643735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rot="-5400000">
            <a:off x="16067490" y="1717861"/>
            <a:ext cx="1102104" cy="1281516"/>
          </a:xfrm>
          <a:custGeom>
            <a:avLst/>
            <a:gdLst/>
            <a:ahLst/>
            <a:cxnLst/>
            <a:rect l="l" t="t" r="r" b="b"/>
            <a:pathLst>
              <a:path w="1102104" h="1281516">
                <a:moveTo>
                  <a:pt x="0" y="0"/>
                </a:moveTo>
                <a:lnTo>
                  <a:pt x="1102104" y="0"/>
                </a:lnTo>
                <a:lnTo>
                  <a:pt x="1102104" y="1281516"/>
                </a:lnTo>
                <a:lnTo>
                  <a:pt x="0" y="1281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364"/>
        </a:solidFill>
        <a:effectLst/>
      </p:bgPr>
    </p:bg>
    <p:spTree>
      <p:nvGrpSpPr>
        <p:cNvPr id="1" name=""/>
        <p:cNvGrpSpPr/>
        <p:nvPr/>
      </p:nvGrpSpPr>
      <p:grpSpPr>
        <a:xfrm>
          <a:off x="0" y="0"/>
          <a:ext cx="0" cy="0"/>
          <a:chOff x="0" y="0"/>
          <a:chExt cx="0" cy="0"/>
        </a:xfrm>
      </p:grpSpPr>
      <p:sp>
        <p:nvSpPr>
          <p:cNvPr id="2" name="TextBox 2"/>
          <p:cNvSpPr txBox="1"/>
          <p:nvPr/>
        </p:nvSpPr>
        <p:spPr>
          <a:xfrm>
            <a:off x="1477160" y="4838700"/>
            <a:ext cx="7223460" cy="2205732"/>
          </a:xfrm>
          <a:prstGeom prst="rect">
            <a:avLst/>
          </a:prstGeom>
        </p:spPr>
        <p:txBody>
          <a:bodyPr lIns="0" tIns="0" rIns="0" bIns="0" rtlCol="0" anchor="t">
            <a:spAutoFit/>
          </a:bodyPr>
          <a:lstStyle/>
          <a:p>
            <a:pPr>
              <a:lnSpc>
                <a:spcPts val="8639"/>
              </a:lnSpc>
            </a:pPr>
            <a:r>
              <a:rPr lang="en-US" sz="7199" dirty="0">
                <a:solidFill>
                  <a:srgbClr val="ECEDF8"/>
                </a:solidFill>
                <a:latin typeface="Libre Franklin Light"/>
              </a:rPr>
              <a:t>Revision of 5G </a:t>
            </a:r>
          </a:p>
          <a:p>
            <a:pPr>
              <a:lnSpc>
                <a:spcPts val="8639"/>
              </a:lnSpc>
            </a:pPr>
            <a:r>
              <a:rPr lang="en-US" sz="7199" dirty="0">
                <a:solidFill>
                  <a:srgbClr val="ECEDF8"/>
                </a:solidFill>
                <a:latin typeface="Libre Franklin Light"/>
              </a:rPr>
              <a:t>Technologies.</a:t>
            </a:r>
          </a:p>
        </p:txBody>
      </p:sp>
      <p:sp>
        <p:nvSpPr>
          <p:cNvPr id="3" name="Freeform 3"/>
          <p:cNvSpPr/>
          <p:nvPr/>
        </p:nvSpPr>
        <p:spPr>
          <a:xfrm>
            <a:off x="12632060" y="-2788082"/>
            <a:ext cx="8559827" cy="8559827"/>
          </a:xfrm>
          <a:custGeom>
            <a:avLst/>
            <a:gdLst/>
            <a:ahLst/>
            <a:cxnLst/>
            <a:rect l="l" t="t" r="r" b="b"/>
            <a:pathLst>
              <a:path w="8559827" h="8559827">
                <a:moveTo>
                  <a:pt x="0" y="0"/>
                </a:moveTo>
                <a:lnTo>
                  <a:pt x="8559827" y="0"/>
                </a:lnTo>
                <a:lnTo>
                  <a:pt x="8559827" y="8559827"/>
                </a:lnTo>
                <a:lnTo>
                  <a:pt x="0" y="8559827"/>
                </a:lnTo>
                <a:lnTo>
                  <a:pt x="0" y="0"/>
                </a:lnTo>
                <a:close/>
              </a:path>
            </a:pathLst>
          </a:custGeom>
          <a:blipFill>
            <a:blip r:embed="rId2"/>
            <a:stretch>
              <a:fillRect/>
            </a:stretch>
          </a:blipFill>
        </p:spPr>
        <p:txBody>
          <a:bodyPr/>
          <a:lstStyle/>
          <a:p>
            <a:endParaRPr lang="en-IN"/>
          </a:p>
        </p:txBody>
      </p:sp>
      <p:grpSp>
        <p:nvGrpSpPr>
          <p:cNvPr id="4" name="Group 4"/>
          <p:cNvGrpSpPr>
            <a:grpSpLocks noChangeAspect="1"/>
          </p:cNvGrpSpPr>
          <p:nvPr/>
        </p:nvGrpSpPr>
        <p:grpSpPr>
          <a:xfrm>
            <a:off x="9574467" y="1053926"/>
            <a:ext cx="7569578" cy="756954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txBody>
            <a:bodyPr/>
            <a:lstStyle/>
            <a:p>
              <a:endParaRPr lang="en-IN"/>
            </a:p>
          </p:txBody>
        </p:sp>
      </p:grpSp>
      <p:grpSp>
        <p:nvGrpSpPr>
          <p:cNvPr id="6" name="Group 6"/>
          <p:cNvGrpSpPr/>
          <p:nvPr/>
        </p:nvGrpSpPr>
        <p:grpSpPr>
          <a:xfrm>
            <a:off x="9712412" y="1358726"/>
            <a:ext cx="698144" cy="698144"/>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CEDF8"/>
            </a:solidFill>
          </p:spPr>
          <p:txBody>
            <a:bodyPr/>
            <a:lstStyle/>
            <a:p>
              <a:endParaRPr lang="en-IN"/>
            </a:p>
          </p:txBody>
        </p:sp>
      </p:grpSp>
      <p:sp>
        <p:nvSpPr>
          <p:cNvPr id="8" name="Freeform 8"/>
          <p:cNvSpPr/>
          <p:nvPr/>
        </p:nvSpPr>
        <p:spPr>
          <a:xfrm>
            <a:off x="9712412" y="7535370"/>
            <a:ext cx="7072229" cy="784374"/>
          </a:xfrm>
          <a:custGeom>
            <a:avLst/>
            <a:gdLst/>
            <a:ahLst/>
            <a:cxnLst/>
            <a:rect l="l" t="t" r="r" b="b"/>
            <a:pathLst>
              <a:path w="7072229" h="784374">
                <a:moveTo>
                  <a:pt x="0" y="0"/>
                </a:moveTo>
                <a:lnTo>
                  <a:pt x="7072228" y="0"/>
                </a:lnTo>
                <a:lnTo>
                  <a:pt x="7072228" y="784375"/>
                </a:lnTo>
                <a:lnTo>
                  <a:pt x="0" y="784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TextBox 2"/>
          <p:cNvSpPr txBox="1"/>
          <p:nvPr/>
        </p:nvSpPr>
        <p:spPr>
          <a:xfrm>
            <a:off x="10668000" y="223572"/>
            <a:ext cx="7375581" cy="903774"/>
          </a:xfrm>
          <a:prstGeom prst="rect">
            <a:avLst/>
          </a:prstGeom>
        </p:spPr>
        <p:txBody>
          <a:bodyPr lIns="0" tIns="0" rIns="0" bIns="0" rtlCol="0" anchor="t">
            <a:spAutoFit/>
          </a:bodyPr>
          <a:lstStyle/>
          <a:p>
            <a:pPr algn="r">
              <a:lnSpc>
                <a:spcPts val="7378"/>
              </a:lnSpc>
            </a:pPr>
            <a:r>
              <a:rPr lang="en-US" sz="6149" dirty="0">
                <a:solidFill>
                  <a:srgbClr val="002364"/>
                </a:solidFill>
                <a:latin typeface="Libre Franklin Light"/>
              </a:rPr>
              <a:t>5G</a:t>
            </a:r>
          </a:p>
        </p:txBody>
      </p:sp>
      <p:sp>
        <p:nvSpPr>
          <p:cNvPr id="3" name="Freeform 3"/>
          <p:cNvSpPr/>
          <p:nvPr/>
        </p:nvSpPr>
        <p:spPr>
          <a:xfrm rot="-10800000">
            <a:off x="0" y="1127346"/>
            <a:ext cx="4026194" cy="8032307"/>
          </a:xfrm>
          <a:custGeom>
            <a:avLst/>
            <a:gdLst/>
            <a:ahLst/>
            <a:cxnLst/>
            <a:rect l="l" t="t" r="r" b="b"/>
            <a:pathLst>
              <a:path w="4026194" h="8032307">
                <a:moveTo>
                  <a:pt x="0" y="0"/>
                </a:moveTo>
                <a:lnTo>
                  <a:pt x="4026194" y="0"/>
                </a:lnTo>
                <a:lnTo>
                  <a:pt x="4026194" y="8032308"/>
                </a:lnTo>
                <a:lnTo>
                  <a:pt x="0" y="8032308"/>
                </a:lnTo>
                <a:lnTo>
                  <a:pt x="0" y="0"/>
                </a:lnTo>
                <a:close/>
              </a:path>
            </a:pathLst>
          </a:custGeom>
          <a:blipFill>
            <a:blip r:embed="rId2"/>
            <a:stretch>
              <a:fillRect/>
            </a:stretch>
          </a:blipFill>
        </p:spPr>
        <p:txBody>
          <a:bodyPr/>
          <a:lstStyle/>
          <a:p>
            <a:endParaRPr lang="en-IN"/>
          </a:p>
        </p:txBody>
      </p:sp>
      <p:sp>
        <p:nvSpPr>
          <p:cNvPr id="4" name="Freeform 4"/>
          <p:cNvSpPr/>
          <p:nvPr/>
        </p:nvSpPr>
        <p:spPr>
          <a:xfrm flipH="1">
            <a:off x="1592942" y="1563990"/>
            <a:ext cx="4350012" cy="3907102"/>
          </a:xfrm>
          <a:custGeom>
            <a:avLst/>
            <a:gdLst/>
            <a:ahLst/>
            <a:cxnLst/>
            <a:rect l="l" t="t" r="r" b="b"/>
            <a:pathLst>
              <a:path w="4350012" h="3907102">
                <a:moveTo>
                  <a:pt x="4350012" y="0"/>
                </a:moveTo>
                <a:lnTo>
                  <a:pt x="0" y="0"/>
                </a:lnTo>
                <a:lnTo>
                  <a:pt x="0" y="3907101"/>
                </a:lnTo>
                <a:lnTo>
                  <a:pt x="4350012" y="3907101"/>
                </a:lnTo>
                <a:lnTo>
                  <a:pt x="435001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4395320" y="6967041"/>
            <a:ext cx="1431504" cy="905426"/>
          </a:xfrm>
          <a:custGeom>
            <a:avLst/>
            <a:gdLst/>
            <a:ahLst/>
            <a:cxnLst/>
            <a:rect l="l" t="t" r="r" b="b"/>
            <a:pathLst>
              <a:path w="1431504" h="905426">
                <a:moveTo>
                  <a:pt x="0" y="0"/>
                </a:moveTo>
                <a:lnTo>
                  <a:pt x="1431504" y="0"/>
                </a:lnTo>
                <a:lnTo>
                  <a:pt x="1431504" y="905427"/>
                </a:lnTo>
                <a:lnTo>
                  <a:pt x="0" y="905427"/>
                </a:lnTo>
                <a:lnTo>
                  <a:pt x="0" y="0"/>
                </a:lnTo>
                <a:close/>
              </a:path>
            </a:pathLst>
          </a:custGeom>
          <a:blipFill>
            <a:blip r:embed="rId5"/>
            <a:stretch>
              <a:fillRect/>
            </a:stretch>
          </a:blipFill>
        </p:spPr>
        <p:txBody>
          <a:bodyPr/>
          <a:lstStyle/>
          <a:p>
            <a:endParaRPr lang="en-IN"/>
          </a:p>
        </p:txBody>
      </p:sp>
      <p:sp>
        <p:nvSpPr>
          <p:cNvPr id="6" name="Freeform 6"/>
          <p:cNvSpPr/>
          <p:nvPr/>
        </p:nvSpPr>
        <p:spPr>
          <a:xfrm>
            <a:off x="5111072" y="6116499"/>
            <a:ext cx="2901987" cy="2606512"/>
          </a:xfrm>
          <a:custGeom>
            <a:avLst/>
            <a:gdLst/>
            <a:ahLst/>
            <a:cxnLst/>
            <a:rect l="l" t="t" r="r" b="b"/>
            <a:pathLst>
              <a:path w="2901987" h="2606512">
                <a:moveTo>
                  <a:pt x="0" y="0"/>
                </a:moveTo>
                <a:lnTo>
                  <a:pt x="2901987" y="0"/>
                </a:lnTo>
                <a:lnTo>
                  <a:pt x="2901987" y="2606511"/>
                </a:lnTo>
                <a:lnTo>
                  <a:pt x="0" y="26065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rot="-5400000">
            <a:off x="5712982" y="2680329"/>
            <a:ext cx="1106454" cy="1286575"/>
          </a:xfrm>
          <a:custGeom>
            <a:avLst/>
            <a:gdLst/>
            <a:ahLst/>
            <a:cxnLst/>
            <a:rect l="l" t="t" r="r" b="b"/>
            <a:pathLst>
              <a:path w="1106454" h="1286575">
                <a:moveTo>
                  <a:pt x="0" y="0"/>
                </a:moveTo>
                <a:lnTo>
                  <a:pt x="1106455" y="0"/>
                </a:lnTo>
                <a:lnTo>
                  <a:pt x="1106455" y="1286575"/>
                </a:lnTo>
                <a:lnTo>
                  <a:pt x="0" y="1286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927777" y="6795035"/>
            <a:ext cx="1313265" cy="1179551"/>
          </a:xfrm>
          <a:custGeom>
            <a:avLst/>
            <a:gdLst/>
            <a:ahLst/>
            <a:cxnLst/>
            <a:rect l="l" t="t" r="r" b="b"/>
            <a:pathLst>
              <a:path w="1313265" h="1179551">
                <a:moveTo>
                  <a:pt x="0" y="0"/>
                </a:moveTo>
                <a:lnTo>
                  <a:pt x="1313265" y="0"/>
                </a:lnTo>
                <a:lnTo>
                  <a:pt x="1313265" y="1179551"/>
                </a:lnTo>
                <a:lnTo>
                  <a:pt x="0" y="11795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1026" name="Picture 2" descr="What Is 5G Network Architecture? | Digi International">
            <a:extLst>
              <a:ext uri="{FF2B5EF4-FFF2-40B4-BE49-F238E27FC236}">
                <a16:creationId xmlns:a16="http://schemas.microsoft.com/office/drawing/2014/main" id="{8C9014BE-360C-7C69-D70A-9549630B86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8600" y="1563989"/>
            <a:ext cx="9710858" cy="3907103"/>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4">
            <a:extLst>
              <a:ext uri="{FF2B5EF4-FFF2-40B4-BE49-F238E27FC236}">
                <a16:creationId xmlns:a16="http://schemas.microsoft.com/office/drawing/2014/main" id="{B581D60C-708C-5F08-6737-37200E9CA866}"/>
              </a:ext>
            </a:extLst>
          </p:cNvPr>
          <p:cNvSpPr/>
          <p:nvPr/>
        </p:nvSpPr>
        <p:spPr>
          <a:xfrm>
            <a:off x="8705564" y="5959801"/>
            <a:ext cx="4568706" cy="4123646"/>
          </a:xfrm>
          <a:custGeom>
            <a:avLst/>
            <a:gdLst/>
            <a:ahLst/>
            <a:cxnLst/>
            <a:rect l="l" t="t" r="r" b="b"/>
            <a:pathLst>
              <a:path w="7007106" h="5876246">
                <a:moveTo>
                  <a:pt x="0" y="0"/>
                </a:moveTo>
                <a:lnTo>
                  <a:pt x="7007106" y="0"/>
                </a:lnTo>
                <a:lnTo>
                  <a:pt x="7007106" y="5876245"/>
                </a:lnTo>
                <a:lnTo>
                  <a:pt x="0" y="5876245"/>
                </a:lnTo>
                <a:lnTo>
                  <a:pt x="0" y="0"/>
                </a:lnTo>
                <a:close/>
              </a:path>
            </a:pathLst>
          </a:custGeom>
          <a:blipFill>
            <a:blip r:embed="rId9"/>
            <a:stretch>
              <a:fillRect/>
            </a:stretch>
          </a:blipFill>
        </p:spPr>
        <p:txBody>
          <a:bodyPr/>
          <a:lstStyle/>
          <a:p>
            <a:endParaRPr lang="en-IN"/>
          </a:p>
        </p:txBody>
      </p:sp>
      <p:sp>
        <p:nvSpPr>
          <p:cNvPr id="10" name="TextBox 9">
            <a:extLst>
              <a:ext uri="{FF2B5EF4-FFF2-40B4-BE49-F238E27FC236}">
                <a16:creationId xmlns:a16="http://schemas.microsoft.com/office/drawing/2014/main" id="{B5A7F70D-81C3-D2B7-EA50-C0B1CED87D22}"/>
              </a:ext>
            </a:extLst>
          </p:cNvPr>
          <p:cNvSpPr txBox="1"/>
          <p:nvPr/>
        </p:nvSpPr>
        <p:spPr>
          <a:xfrm>
            <a:off x="13279436" y="7497532"/>
            <a:ext cx="4910127" cy="954107"/>
          </a:xfrm>
          <a:prstGeom prst="rect">
            <a:avLst/>
          </a:prstGeom>
          <a:noFill/>
        </p:spPr>
        <p:txBody>
          <a:bodyPr wrap="none" rtlCol="0">
            <a:spAutoFit/>
          </a:bodyPr>
          <a:lstStyle/>
          <a:p>
            <a:r>
              <a:rPr lang="en-IN" sz="2800" dirty="0">
                <a:solidFill>
                  <a:schemeClr val="accent5">
                    <a:lumMod val="75000"/>
                  </a:schemeClr>
                </a:solidFill>
              </a:rPr>
              <a:t>HET NET Distribution Diagram of</a:t>
            </a:r>
          </a:p>
          <a:p>
            <a:r>
              <a:rPr lang="en-IN" sz="2800" dirty="0">
                <a:solidFill>
                  <a:schemeClr val="accent5">
                    <a:lumMod val="75000"/>
                  </a:schemeClr>
                </a:solidFill>
              </a:rPr>
              <a:t>3GPP Standard – 5G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TextBox 2"/>
          <p:cNvSpPr txBox="1"/>
          <p:nvPr/>
        </p:nvSpPr>
        <p:spPr>
          <a:xfrm>
            <a:off x="10668000" y="223572"/>
            <a:ext cx="7375581" cy="903774"/>
          </a:xfrm>
          <a:prstGeom prst="rect">
            <a:avLst/>
          </a:prstGeom>
        </p:spPr>
        <p:txBody>
          <a:bodyPr lIns="0" tIns="0" rIns="0" bIns="0" rtlCol="0" anchor="t">
            <a:spAutoFit/>
          </a:bodyPr>
          <a:lstStyle/>
          <a:p>
            <a:pPr algn="r">
              <a:lnSpc>
                <a:spcPts val="7378"/>
              </a:lnSpc>
            </a:pPr>
            <a:r>
              <a:rPr lang="en-US" sz="6149" dirty="0">
                <a:solidFill>
                  <a:srgbClr val="002364"/>
                </a:solidFill>
                <a:latin typeface="Libre Franklin Light"/>
              </a:rPr>
              <a:t>5G</a:t>
            </a:r>
          </a:p>
        </p:txBody>
      </p:sp>
      <p:sp>
        <p:nvSpPr>
          <p:cNvPr id="3" name="Freeform 3"/>
          <p:cNvSpPr/>
          <p:nvPr/>
        </p:nvSpPr>
        <p:spPr>
          <a:xfrm rot="-10800000">
            <a:off x="0" y="1127346"/>
            <a:ext cx="4026194" cy="8032307"/>
          </a:xfrm>
          <a:custGeom>
            <a:avLst/>
            <a:gdLst/>
            <a:ahLst/>
            <a:cxnLst/>
            <a:rect l="l" t="t" r="r" b="b"/>
            <a:pathLst>
              <a:path w="4026194" h="8032307">
                <a:moveTo>
                  <a:pt x="0" y="0"/>
                </a:moveTo>
                <a:lnTo>
                  <a:pt x="4026194" y="0"/>
                </a:lnTo>
                <a:lnTo>
                  <a:pt x="4026194" y="8032308"/>
                </a:lnTo>
                <a:lnTo>
                  <a:pt x="0" y="8032308"/>
                </a:lnTo>
                <a:lnTo>
                  <a:pt x="0" y="0"/>
                </a:lnTo>
                <a:close/>
              </a:path>
            </a:pathLst>
          </a:custGeom>
          <a:blipFill>
            <a:blip r:embed="rId2"/>
            <a:stretch>
              <a:fillRect/>
            </a:stretch>
          </a:blipFill>
        </p:spPr>
        <p:txBody>
          <a:bodyPr/>
          <a:lstStyle/>
          <a:p>
            <a:endParaRPr lang="en-IN"/>
          </a:p>
        </p:txBody>
      </p:sp>
      <p:sp>
        <p:nvSpPr>
          <p:cNvPr id="4" name="Freeform 4"/>
          <p:cNvSpPr/>
          <p:nvPr/>
        </p:nvSpPr>
        <p:spPr>
          <a:xfrm flipH="1">
            <a:off x="1592942" y="1563990"/>
            <a:ext cx="4350012" cy="3907102"/>
          </a:xfrm>
          <a:custGeom>
            <a:avLst/>
            <a:gdLst/>
            <a:ahLst/>
            <a:cxnLst/>
            <a:rect l="l" t="t" r="r" b="b"/>
            <a:pathLst>
              <a:path w="4350012" h="3907102">
                <a:moveTo>
                  <a:pt x="4350012" y="0"/>
                </a:moveTo>
                <a:lnTo>
                  <a:pt x="0" y="0"/>
                </a:lnTo>
                <a:lnTo>
                  <a:pt x="0" y="3907101"/>
                </a:lnTo>
                <a:lnTo>
                  <a:pt x="4350012" y="3907101"/>
                </a:lnTo>
                <a:lnTo>
                  <a:pt x="435001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4395320" y="6967041"/>
            <a:ext cx="1431504" cy="905426"/>
          </a:xfrm>
          <a:custGeom>
            <a:avLst/>
            <a:gdLst/>
            <a:ahLst/>
            <a:cxnLst/>
            <a:rect l="l" t="t" r="r" b="b"/>
            <a:pathLst>
              <a:path w="1431504" h="905426">
                <a:moveTo>
                  <a:pt x="0" y="0"/>
                </a:moveTo>
                <a:lnTo>
                  <a:pt x="1431504" y="0"/>
                </a:lnTo>
                <a:lnTo>
                  <a:pt x="1431504" y="905427"/>
                </a:lnTo>
                <a:lnTo>
                  <a:pt x="0" y="905427"/>
                </a:lnTo>
                <a:lnTo>
                  <a:pt x="0" y="0"/>
                </a:lnTo>
                <a:close/>
              </a:path>
            </a:pathLst>
          </a:custGeom>
          <a:blipFill>
            <a:blip r:embed="rId5"/>
            <a:stretch>
              <a:fillRect/>
            </a:stretch>
          </a:blipFill>
        </p:spPr>
        <p:txBody>
          <a:bodyPr/>
          <a:lstStyle/>
          <a:p>
            <a:endParaRPr lang="en-IN"/>
          </a:p>
        </p:txBody>
      </p:sp>
      <p:sp>
        <p:nvSpPr>
          <p:cNvPr id="6" name="Freeform 6"/>
          <p:cNvSpPr/>
          <p:nvPr/>
        </p:nvSpPr>
        <p:spPr>
          <a:xfrm>
            <a:off x="5111072" y="6116499"/>
            <a:ext cx="2901987" cy="2606512"/>
          </a:xfrm>
          <a:custGeom>
            <a:avLst/>
            <a:gdLst/>
            <a:ahLst/>
            <a:cxnLst/>
            <a:rect l="l" t="t" r="r" b="b"/>
            <a:pathLst>
              <a:path w="2901987" h="2606512">
                <a:moveTo>
                  <a:pt x="0" y="0"/>
                </a:moveTo>
                <a:lnTo>
                  <a:pt x="2901987" y="0"/>
                </a:lnTo>
                <a:lnTo>
                  <a:pt x="2901987" y="2606511"/>
                </a:lnTo>
                <a:lnTo>
                  <a:pt x="0" y="26065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rot="-5400000">
            <a:off x="5712982" y="2680329"/>
            <a:ext cx="1106454" cy="1286575"/>
          </a:xfrm>
          <a:custGeom>
            <a:avLst/>
            <a:gdLst/>
            <a:ahLst/>
            <a:cxnLst/>
            <a:rect l="l" t="t" r="r" b="b"/>
            <a:pathLst>
              <a:path w="1106454" h="1286575">
                <a:moveTo>
                  <a:pt x="0" y="0"/>
                </a:moveTo>
                <a:lnTo>
                  <a:pt x="1106455" y="0"/>
                </a:lnTo>
                <a:lnTo>
                  <a:pt x="1106455" y="1286575"/>
                </a:lnTo>
                <a:lnTo>
                  <a:pt x="0" y="1286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927777" y="6795035"/>
            <a:ext cx="1313265" cy="1179551"/>
          </a:xfrm>
          <a:custGeom>
            <a:avLst/>
            <a:gdLst/>
            <a:ahLst/>
            <a:cxnLst/>
            <a:rect l="l" t="t" r="r" b="b"/>
            <a:pathLst>
              <a:path w="1313265" h="1179551">
                <a:moveTo>
                  <a:pt x="0" y="0"/>
                </a:moveTo>
                <a:lnTo>
                  <a:pt x="1313265" y="0"/>
                </a:lnTo>
                <a:lnTo>
                  <a:pt x="1313265" y="1179551"/>
                </a:lnTo>
                <a:lnTo>
                  <a:pt x="0" y="11795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TextBox 9">
            <a:extLst>
              <a:ext uri="{FF2B5EF4-FFF2-40B4-BE49-F238E27FC236}">
                <a16:creationId xmlns:a16="http://schemas.microsoft.com/office/drawing/2014/main" id="{981B6A74-F8C7-1790-F7B1-9C6E1E9B6304}"/>
              </a:ext>
            </a:extLst>
          </p:cNvPr>
          <p:cNvSpPr txBox="1"/>
          <p:nvPr/>
        </p:nvSpPr>
        <p:spPr>
          <a:xfrm>
            <a:off x="8013059" y="2052230"/>
            <a:ext cx="9260236" cy="954107"/>
          </a:xfrm>
          <a:prstGeom prst="rect">
            <a:avLst/>
          </a:prstGeom>
          <a:noFill/>
        </p:spPr>
        <p:txBody>
          <a:bodyPr wrap="square">
            <a:spAutoFit/>
          </a:bodyPr>
          <a:lstStyle/>
          <a:p>
            <a:pPr marL="457200" indent="-457200">
              <a:buFont typeface="Arial" panose="020B0604020202020204" pitchFamily="34" charset="0"/>
              <a:buChar char="•"/>
            </a:pPr>
            <a:r>
              <a:rPr lang="en-US" sz="2800" dirty="0">
                <a:solidFill>
                  <a:schemeClr val="accent5">
                    <a:lumMod val="75000"/>
                  </a:schemeClr>
                </a:solidFill>
                <a:latin typeface="Canva Sans"/>
              </a:rPr>
              <a:t>5G promises ultra-low latency enabler to shorten processing times and transmission intervals</a:t>
            </a:r>
            <a:endParaRPr lang="en-IN" sz="2800" dirty="0">
              <a:solidFill>
                <a:schemeClr val="accent5">
                  <a:lumMod val="75000"/>
                </a:schemeClr>
              </a:solidFill>
            </a:endParaRPr>
          </a:p>
        </p:txBody>
      </p:sp>
      <p:sp>
        <p:nvSpPr>
          <p:cNvPr id="12" name="TextBox 11">
            <a:extLst>
              <a:ext uri="{FF2B5EF4-FFF2-40B4-BE49-F238E27FC236}">
                <a16:creationId xmlns:a16="http://schemas.microsoft.com/office/drawing/2014/main" id="{226345E3-B9E2-EA96-F197-D4B8802B8397}"/>
              </a:ext>
            </a:extLst>
          </p:cNvPr>
          <p:cNvSpPr txBox="1"/>
          <p:nvPr/>
        </p:nvSpPr>
        <p:spPr>
          <a:xfrm>
            <a:off x="8172939" y="3695700"/>
            <a:ext cx="9260236" cy="2290050"/>
          </a:xfrm>
          <a:prstGeom prst="rect">
            <a:avLst/>
          </a:prstGeom>
          <a:noFill/>
        </p:spPr>
        <p:txBody>
          <a:bodyPr wrap="square">
            <a:spAutoFit/>
          </a:bodyPr>
          <a:lstStyle/>
          <a:p>
            <a:pPr marL="0" lvl="1" indent="-340945">
              <a:lnSpc>
                <a:spcPts val="4421"/>
              </a:lnSpc>
              <a:buFont typeface="Arial"/>
              <a:buChar char="•"/>
            </a:pPr>
            <a:r>
              <a:rPr lang="en-US" sz="2800" dirty="0">
                <a:solidFill>
                  <a:schemeClr val="accent5">
                    <a:lumMod val="75000"/>
                  </a:schemeClr>
                </a:solidFill>
                <a:latin typeface="Canva Sans"/>
              </a:rPr>
              <a:t>Physical channel structure and media access control must be built for quick decoding and instant access. Collision hazards must be reduced to meet low latency criterion. </a:t>
            </a:r>
          </a:p>
        </p:txBody>
      </p:sp>
      <p:sp>
        <p:nvSpPr>
          <p:cNvPr id="14" name="TextBox 13">
            <a:extLst>
              <a:ext uri="{FF2B5EF4-FFF2-40B4-BE49-F238E27FC236}">
                <a16:creationId xmlns:a16="http://schemas.microsoft.com/office/drawing/2014/main" id="{8C953B09-9573-8E2C-3C29-6E9DE0613C12}"/>
              </a:ext>
            </a:extLst>
          </p:cNvPr>
          <p:cNvSpPr txBox="1"/>
          <p:nvPr/>
        </p:nvSpPr>
        <p:spPr>
          <a:xfrm>
            <a:off x="8305800" y="6488958"/>
            <a:ext cx="9260236" cy="1725793"/>
          </a:xfrm>
          <a:prstGeom prst="rect">
            <a:avLst/>
          </a:prstGeom>
          <a:noFill/>
        </p:spPr>
        <p:txBody>
          <a:bodyPr wrap="square">
            <a:spAutoFit/>
          </a:bodyPr>
          <a:lstStyle/>
          <a:p>
            <a:pPr marL="0" lvl="1" indent="-340945">
              <a:lnSpc>
                <a:spcPts val="4421"/>
              </a:lnSpc>
              <a:buFont typeface="Arial"/>
              <a:buChar char="•"/>
            </a:pPr>
            <a:r>
              <a:rPr lang="en-US" sz="2800" dirty="0">
                <a:solidFill>
                  <a:schemeClr val="accent5">
                    <a:lumMod val="75000"/>
                  </a:schemeClr>
                </a:solidFill>
                <a:latin typeface="Canva Sans"/>
              </a:rPr>
              <a:t>Self-</a:t>
            </a:r>
            <a:r>
              <a:rPr lang="en-US" sz="2800" dirty="0" err="1">
                <a:solidFill>
                  <a:schemeClr val="accent5">
                    <a:lumMod val="75000"/>
                  </a:schemeClr>
                </a:solidFill>
                <a:latin typeface="Canva Sans"/>
              </a:rPr>
              <a:t>Organising</a:t>
            </a:r>
            <a:r>
              <a:rPr lang="en-US" sz="2800" dirty="0">
                <a:solidFill>
                  <a:schemeClr val="accent5">
                    <a:lumMod val="75000"/>
                  </a:schemeClr>
                </a:solidFill>
                <a:latin typeface="Canva Sans"/>
              </a:rPr>
              <a:t> Network (SON) management in 5G is the primary force behind advancements in operation, administration, and management tasks.</a:t>
            </a:r>
          </a:p>
        </p:txBody>
      </p:sp>
    </p:spTree>
    <p:extLst>
      <p:ext uri="{BB962C8B-B14F-4D97-AF65-F5344CB8AC3E}">
        <p14:creationId xmlns:p14="http://schemas.microsoft.com/office/powerpoint/2010/main" val="1985678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TextBox 2"/>
          <p:cNvSpPr txBox="1"/>
          <p:nvPr/>
        </p:nvSpPr>
        <p:spPr>
          <a:xfrm>
            <a:off x="10668000" y="223572"/>
            <a:ext cx="7375581" cy="903774"/>
          </a:xfrm>
          <a:prstGeom prst="rect">
            <a:avLst/>
          </a:prstGeom>
        </p:spPr>
        <p:txBody>
          <a:bodyPr lIns="0" tIns="0" rIns="0" bIns="0" rtlCol="0" anchor="t">
            <a:spAutoFit/>
          </a:bodyPr>
          <a:lstStyle/>
          <a:p>
            <a:pPr algn="r">
              <a:lnSpc>
                <a:spcPts val="7378"/>
              </a:lnSpc>
            </a:pPr>
            <a:r>
              <a:rPr lang="en-US" sz="6149" dirty="0">
                <a:solidFill>
                  <a:srgbClr val="002364"/>
                </a:solidFill>
                <a:latin typeface="Libre Franklin Light"/>
              </a:rPr>
              <a:t>5G</a:t>
            </a:r>
          </a:p>
        </p:txBody>
      </p:sp>
      <p:sp>
        <p:nvSpPr>
          <p:cNvPr id="3" name="Freeform 3"/>
          <p:cNvSpPr/>
          <p:nvPr/>
        </p:nvSpPr>
        <p:spPr>
          <a:xfrm rot="-10800000">
            <a:off x="0" y="1127346"/>
            <a:ext cx="4026194" cy="8032307"/>
          </a:xfrm>
          <a:custGeom>
            <a:avLst/>
            <a:gdLst/>
            <a:ahLst/>
            <a:cxnLst/>
            <a:rect l="l" t="t" r="r" b="b"/>
            <a:pathLst>
              <a:path w="4026194" h="8032307">
                <a:moveTo>
                  <a:pt x="0" y="0"/>
                </a:moveTo>
                <a:lnTo>
                  <a:pt x="4026194" y="0"/>
                </a:lnTo>
                <a:lnTo>
                  <a:pt x="4026194" y="8032308"/>
                </a:lnTo>
                <a:lnTo>
                  <a:pt x="0" y="8032308"/>
                </a:lnTo>
                <a:lnTo>
                  <a:pt x="0" y="0"/>
                </a:lnTo>
                <a:close/>
              </a:path>
            </a:pathLst>
          </a:custGeom>
          <a:blipFill>
            <a:blip r:embed="rId2"/>
            <a:stretch>
              <a:fillRect/>
            </a:stretch>
          </a:blipFill>
        </p:spPr>
        <p:txBody>
          <a:bodyPr/>
          <a:lstStyle/>
          <a:p>
            <a:endParaRPr lang="en-IN"/>
          </a:p>
        </p:txBody>
      </p:sp>
      <p:sp>
        <p:nvSpPr>
          <p:cNvPr id="4" name="Freeform 4"/>
          <p:cNvSpPr/>
          <p:nvPr/>
        </p:nvSpPr>
        <p:spPr>
          <a:xfrm flipH="1">
            <a:off x="1592942" y="1563990"/>
            <a:ext cx="4350012" cy="3907102"/>
          </a:xfrm>
          <a:custGeom>
            <a:avLst/>
            <a:gdLst/>
            <a:ahLst/>
            <a:cxnLst/>
            <a:rect l="l" t="t" r="r" b="b"/>
            <a:pathLst>
              <a:path w="4350012" h="3907102">
                <a:moveTo>
                  <a:pt x="4350012" y="0"/>
                </a:moveTo>
                <a:lnTo>
                  <a:pt x="0" y="0"/>
                </a:lnTo>
                <a:lnTo>
                  <a:pt x="0" y="3907101"/>
                </a:lnTo>
                <a:lnTo>
                  <a:pt x="4350012" y="3907101"/>
                </a:lnTo>
                <a:lnTo>
                  <a:pt x="435001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4395320" y="6967041"/>
            <a:ext cx="1431504" cy="905426"/>
          </a:xfrm>
          <a:custGeom>
            <a:avLst/>
            <a:gdLst/>
            <a:ahLst/>
            <a:cxnLst/>
            <a:rect l="l" t="t" r="r" b="b"/>
            <a:pathLst>
              <a:path w="1431504" h="905426">
                <a:moveTo>
                  <a:pt x="0" y="0"/>
                </a:moveTo>
                <a:lnTo>
                  <a:pt x="1431504" y="0"/>
                </a:lnTo>
                <a:lnTo>
                  <a:pt x="1431504" y="905427"/>
                </a:lnTo>
                <a:lnTo>
                  <a:pt x="0" y="905427"/>
                </a:lnTo>
                <a:lnTo>
                  <a:pt x="0" y="0"/>
                </a:lnTo>
                <a:close/>
              </a:path>
            </a:pathLst>
          </a:custGeom>
          <a:blipFill>
            <a:blip r:embed="rId5"/>
            <a:stretch>
              <a:fillRect/>
            </a:stretch>
          </a:blipFill>
        </p:spPr>
        <p:txBody>
          <a:bodyPr/>
          <a:lstStyle/>
          <a:p>
            <a:endParaRPr lang="en-IN"/>
          </a:p>
        </p:txBody>
      </p:sp>
      <p:sp>
        <p:nvSpPr>
          <p:cNvPr id="6" name="Freeform 6"/>
          <p:cNvSpPr/>
          <p:nvPr/>
        </p:nvSpPr>
        <p:spPr>
          <a:xfrm>
            <a:off x="5111072" y="6116499"/>
            <a:ext cx="2901987" cy="2606512"/>
          </a:xfrm>
          <a:custGeom>
            <a:avLst/>
            <a:gdLst/>
            <a:ahLst/>
            <a:cxnLst/>
            <a:rect l="l" t="t" r="r" b="b"/>
            <a:pathLst>
              <a:path w="2901987" h="2606512">
                <a:moveTo>
                  <a:pt x="0" y="0"/>
                </a:moveTo>
                <a:lnTo>
                  <a:pt x="2901987" y="0"/>
                </a:lnTo>
                <a:lnTo>
                  <a:pt x="2901987" y="2606511"/>
                </a:lnTo>
                <a:lnTo>
                  <a:pt x="0" y="26065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rot="-5400000">
            <a:off x="5712982" y="2680329"/>
            <a:ext cx="1106454" cy="1286575"/>
          </a:xfrm>
          <a:custGeom>
            <a:avLst/>
            <a:gdLst/>
            <a:ahLst/>
            <a:cxnLst/>
            <a:rect l="l" t="t" r="r" b="b"/>
            <a:pathLst>
              <a:path w="1106454" h="1286575">
                <a:moveTo>
                  <a:pt x="0" y="0"/>
                </a:moveTo>
                <a:lnTo>
                  <a:pt x="1106455" y="0"/>
                </a:lnTo>
                <a:lnTo>
                  <a:pt x="1106455" y="1286575"/>
                </a:lnTo>
                <a:lnTo>
                  <a:pt x="0" y="1286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927777" y="6795035"/>
            <a:ext cx="1313265" cy="1179551"/>
          </a:xfrm>
          <a:custGeom>
            <a:avLst/>
            <a:gdLst/>
            <a:ahLst/>
            <a:cxnLst/>
            <a:rect l="l" t="t" r="r" b="b"/>
            <a:pathLst>
              <a:path w="1313265" h="1179551">
                <a:moveTo>
                  <a:pt x="0" y="0"/>
                </a:moveTo>
                <a:lnTo>
                  <a:pt x="1313265" y="0"/>
                </a:lnTo>
                <a:lnTo>
                  <a:pt x="1313265" y="1179551"/>
                </a:lnTo>
                <a:lnTo>
                  <a:pt x="0" y="11795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0" name="TextBox 9">
            <a:extLst>
              <a:ext uri="{FF2B5EF4-FFF2-40B4-BE49-F238E27FC236}">
                <a16:creationId xmlns:a16="http://schemas.microsoft.com/office/drawing/2014/main" id="{4CDC2542-5BB5-0CE4-28E3-586362EF26E2}"/>
              </a:ext>
            </a:extLst>
          </p:cNvPr>
          <p:cNvSpPr txBox="1"/>
          <p:nvPr/>
        </p:nvSpPr>
        <p:spPr>
          <a:xfrm>
            <a:off x="8534400" y="4220429"/>
            <a:ext cx="9260236" cy="3234219"/>
          </a:xfrm>
          <a:prstGeom prst="rect">
            <a:avLst/>
          </a:prstGeom>
          <a:noFill/>
        </p:spPr>
        <p:txBody>
          <a:bodyPr wrap="square">
            <a:spAutoFit/>
          </a:bodyPr>
          <a:lstStyle/>
          <a:p>
            <a:pPr marL="759946" lvl="1" indent="-379973">
              <a:lnSpc>
                <a:spcPts val="4927"/>
              </a:lnSpc>
              <a:buFont typeface="Arial"/>
              <a:buChar char="•"/>
            </a:pPr>
            <a:r>
              <a:rPr lang="en-US" sz="4400" dirty="0">
                <a:solidFill>
                  <a:schemeClr val="accent5">
                    <a:lumMod val="75000"/>
                  </a:schemeClr>
                </a:solidFill>
                <a:latin typeface="Canva Sans Bold"/>
              </a:rPr>
              <a:t>Dynamic  Refresh</a:t>
            </a:r>
          </a:p>
          <a:p>
            <a:pPr marL="759946" lvl="1" indent="-379973">
              <a:lnSpc>
                <a:spcPts val="4927"/>
              </a:lnSpc>
              <a:buFont typeface="Arial"/>
              <a:buChar char="•"/>
            </a:pPr>
            <a:r>
              <a:rPr lang="en-US" sz="4400" dirty="0">
                <a:solidFill>
                  <a:schemeClr val="accent5">
                    <a:lumMod val="75000"/>
                  </a:schemeClr>
                </a:solidFill>
                <a:latin typeface="Canva Sans Bold"/>
              </a:rPr>
              <a:t>SON Connectivity</a:t>
            </a:r>
          </a:p>
          <a:p>
            <a:pPr marL="759946" lvl="1" indent="-379973">
              <a:lnSpc>
                <a:spcPts val="4927"/>
              </a:lnSpc>
              <a:buFont typeface="Arial"/>
              <a:buChar char="•"/>
            </a:pPr>
            <a:r>
              <a:rPr lang="en-US" sz="4400" dirty="0">
                <a:solidFill>
                  <a:schemeClr val="accent5">
                    <a:lumMod val="75000"/>
                  </a:schemeClr>
                </a:solidFill>
                <a:latin typeface="Canva Sans Bold"/>
              </a:rPr>
              <a:t>Congruence with Existing LTE for NSA Mode</a:t>
            </a:r>
          </a:p>
          <a:p>
            <a:pPr marL="759946" lvl="1" indent="-379973">
              <a:lnSpc>
                <a:spcPts val="4927"/>
              </a:lnSpc>
              <a:buFont typeface="Arial"/>
              <a:buChar char="•"/>
            </a:pPr>
            <a:r>
              <a:rPr lang="en-US" sz="4400" dirty="0">
                <a:solidFill>
                  <a:schemeClr val="accent5">
                    <a:lumMod val="75000"/>
                  </a:schemeClr>
                </a:solidFill>
                <a:latin typeface="Canva Sans Bold"/>
              </a:rPr>
              <a:t>1:M Slicing</a:t>
            </a:r>
          </a:p>
        </p:txBody>
      </p:sp>
      <p:sp>
        <p:nvSpPr>
          <p:cNvPr id="11" name="TextBox 2">
            <a:extLst>
              <a:ext uri="{FF2B5EF4-FFF2-40B4-BE49-F238E27FC236}">
                <a16:creationId xmlns:a16="http://schemas.microsoft.com/office/drawing/2014/main" id="{21C97A24-A1AA-FAEA-96CD-2218D4F49F38}"/>
              </a:ext>
            </a:extLst>
          </p:cNvPr>
          <p:cNvSpPr txBox="1"/>
          <p:nvPr/>
        </p:nvSpPr>
        <p:spPr>
          <a:xfrm>
            <a:off x="9144000" y="2348874"/>
            <a:ext cx="7299520" cy="1102866"/>
          </a:xfrm>
          <a:prstGeom prst="rect">
            <a:avLst/>
          </a:prstGeom>
        </p:spPr>
        <p:txBody>
          <a:bodyPr lIns="0" tIns="0" rIns="0" bIns="0" rtlCol="0" anchor="t">
            <a:spAutoFit/>
          </a:bodyPr>
          <a:lstStyle/>
          <a:p>
            <a:pPr>
              <a:lnSpc>
                <a:spcPts val="8639"/>
              </a:lnSpc>
            </a:pPr>
            <a:r>
              <a:rPr lang="en-US" sz="7199" dirty="0">
                <a:solidFill>
                  <a:srgbClr val="002364"/>
                </a:solidFill>
                <a:latin typeface="Libre Franklin Light"/>
              </a:rPr>
              <a:t>5G Enablers</a:t>
            </a:r>
          </a:p>
        </p:txBody>
      </p:sp>
    </p:spTree>
    <p:extLst>
      <p:ext uri="{BB962C8B-B14F-4D97-AF65-F5344CB8AC3E}">
        <p14:creationId xmlns:p14="http://schemas.microsoft.com/office/powerpoint/2010/main" val="124160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TextBox 2"/>
          <p:cNvSpPr txBox="1"/>
          <p:nvPr/>
        </p:nvSpPr>
        <p:spPr>
          <a:xfrm>
            <a:off x="9883719" y="3766873"/>
            <a:ext cx="7375581" cy="2762779"/>
          </a:xfrm>
          <a:prstGeom prst="rect">
            <a:avLst/>
          </a:prstGeom>
        </p:spPr>
        <p:txBody>
          <a:bodyPr lIns="0" tIns="0" rIns="0" bIns="0" rtlCol="0" anchor="t">
            <a:spAutoFit/>
          </a:bodyPr>
          <a:lstStyle/>
          <a:p>
            <a:pPr algn="r">
              <a:lnSpc>
                <a:spcPts val="7378"/>
              </a:lnSpc>
            </a:pPr>
            <a:r>
              <a:rPr lang="en-US" sz="6149">
                <a:solidFill>
                  <a:srgbClr val="002364"/>
                </a:solidFill>
                <a:latin typeface="Libre Franklin Light"/>
              </a:rPr>
              <a:t>HOW WILL WE COMMUNICATE</a:t>
            </a:r>
          </a:p>
          <a:p>
            <a:pPr algn="r">
              <a:lnSpc>
                <a:spcPts val="7378"/>
              </a:lnSpc>
            </a:pPr>
            <a:r>
              <a:rPr lang="en-US" sz="6149">
                <a:solidFill>
                  <a:srgbClr val="002364"/>
                </a:solidFill>
                <a:latin typeface="Libre Franklin Light"/>
              </a:rPr>
              <a:t>IN THE FUTURE?</a:t>
            </a:r>
          </a:p>
        </p:txBody>
      </p:sp>
      <p:sp>
        <p:nvSpPr>
          <p:cNvPr id="3" name="Freeform 3"/>
          <p:cNvSpPr/>
          <p:nvPr/>
        </p:nvSpPr>
        <p:spPr>
          <a:xfrm rot="-10800000">
            <a:off x="0" y="1127346"/>
            <a:ext cx="4026194" cy="8032307"/>
          </a:xfrm>
          <a:custGeom>
            <a:avLst/>
            <a:gdLst/>
            <a:ahLst/>
            <a:cxnLst/>
            <a:rect l="l" t="t" r="r" b="b"/>
            <a:pathLst>
              <a:path w="4026194" h="8032307">
                <a:moveTo>
                  <a:pt x="0" y="0"/>
                </a:moveTo>
                <a:lnTo>
                  <a:pt x="4026194" y="0"/>
                </a:lnTo>
                <a:lnTo>
                  <a:pt x="4026194" y="8032308"/>
                </a:lnTo>
                <a:lnTo>
                  <a:pt x="0" y="8032308"/>
                </a:lnTo>
                <a:lnTo>
                  <a:pt x="0" y="0"/>
                </a:lnTo>
                <a:close/>
              </a:path>
            </a:pathLst>
          </a:custGeom>
          <a:blipFill>
            <a:blip r:embed="rId2"/>
            <a:stretch>
              <a:fillRect/>
            </a:stretch>
          </a:blipFill>
        </p:spPr>
        <p:txBody>
          <a:bodyPr/>
          <a:lstStyle/>
          <a:p>
            <a:endParaRPr lang="en-IN"/>
          </a:p>
        </p:txBody>
      </p:sp>
      <p:sp>
        <p:nvSpPr>
          <p:cNvPr id="4" name="Freeform 4"/>
          <p:cNvSpPr/>
          <p:nvPr/>
        </p:nvSpPr>
        <p:spPr>
          <a:xfrm flipH="1">
            <a:off x="1592942" y="1563990"/>
            <a:ext cx="4350012" cy="3907102"/>
          </a:xfrm>
          <a:custGeom>
            <a:avLst/>
            <a:gdLst/>
            <a:ahLst/>
            <a:cxnLst/>
            <a:rect l="l" t="t" r="r" b="b"/>
            <a:pathLst>
              <a:path w="4350012" h="3907102">
                <a:moveTo>
                  <a:pt x="4350012" y="0"/>
                </a:moveTo>
                <a:lnTo>
                  <a:pt x="0" y="0"/>
                </a:lnTo>
                <a:lnTo>
                  <a:pt x="0" y="3907101"/>
                </a:lnTo>
                <a:lnTo>
                  <a:pt x="4350012" y="3907101"/>
                </a:lnTo>
                <a:lnTo>
                  <a:pt x="435001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4395320" y="6967041"/>
            <a:ext cx="1431504" cy="905426"/>
          </a:xfrm>
          <a:custGeom>
            <a:avLst/>
            <a:gdLst/>
            <a:ahLst/>
            <a:cxnLst/>
            <a:rect l="l" t="t" r="r" b="b"/>
            <a:pathLst>
              <a:path w="1431504" h="905426">
                <a:moveTo>
                  <a:pt x="0" y="0"/>
                </a:moveTo>
                <a:lnTo>
                  <a:pt x="1431504" y="0"/>
                </a:lnTo>
                <a:lnTo>
                  <a:pt x="1431504" y="905427"/>
                </a:lnTo>
                <a:lnTo>
                  <a:pt x="0" y="905427"/>
                </a:lnTo>
                <a:lnTo>
                  <a:pt x="0" y="0"/>
                </a:lnTo>
                <a:close/>
              </a:path>
            </a:pathLst>
          </a:custGeom>
          <a:blipFill>
            <a:blip r:embed="rId5"/>
            <a:stretch>
              <a:fillRect/>
            </a:stretch>
          </a:blipFill>
        </p:spPr>
        <p:txBody>
          <a:bodyPr/>
          <a:lstStyle/>
          <a:p>
            <a:endParaRPr lang="en-IN"/>
          </a:p>
        </p:txBody>
      </p:sp>
      <p:sp>
        <p:nvSpPr>
          <p:cNvPr id="6" name="Freeform 6"/>
          <p:cNvSpPr/>
          <p:nvPr/>
        </p:nvSpPr>
        <p:spPr>
          <a:xfrm>
            <a:off x="5111072" y="6116499"/>
            <a:ext cx="2901987" cy="2606512"/>
          </a:xfrm>
          <a:custGeom>
            <a:avLst/>
            <a:gdLst/>
            <a:ahLst/>
            <a:cxnLst/>
            <a:rect l="l" t="t" r="r" b="b"/>
            <a:pathLst>
              <a:path w="2901987" h="2606512">
                <a:moveTo>
                  <a:pt x="0" y="0"/>
                </a:moveTo>
                <a:lnTo>
                  <a:pt x="2901987" y="0"/>
                </a:lnTo>
                <a:lnTo>
                  <a:pt x="2901987" y="2606511"/>
                </a:lnTo>
                <a:lnTo>
                  <a:pt x="0" y="26065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Freeform 7"/>
          <p:cNvSpPr/>
          <p:nvPr/>
        </p:nvSpPr>
        <p:spPr>
          <a:xfrm rot="-5400000">
            <a:off x="5712982" y="2680329"/>
            <a:ext cx="1106454" cy="1286575"/>
          </a:xfrm>
          <a:custGeom>
            <a:avLst/>
            <a:gdLst/>
            <a:ahLst/>
            <a:cxnLst/>
            <a:rect l="l" t="t" r="r" b="b"/>
            <a:pathLst>
              <a:path w="1106454" h="1286575">
                <a:moveTo>
                  <a:pt x="0" y="0"/>
                </a:moveTo>
                <a:lnTo>
                  <a:pt x="1106455" y="0"/>
                </a:lnTo>
                <a:lnTo>
                  <a:pt x="1106455" y="1286575"/>
                </a:lnTo>
                <a:lnTo>
                  <a:pt x="0" y="1286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1927777" y="6795035"/>
            <a:ext cx="1313265" cy="1179551"/>
          </a:xfrm>
          <a:custGeom>
            <a:avLst/>
            <a:gdLst/>
            <a:ahLst/>
            <a:cxnLst/>
            <a:rect l="l" t="t" r="r" b="b"/>
            <a:pathLst>
              <a:path w="1313265" h="1179551">
                <a:moveTo>
                  <a:pt x="0" y="0"/>
                </a:moveTo>
                <a:lnTo>
                  <a:pt x="1313265" y="0"/>
                </a:lnTo>
                <a:lnTo>
                  <a:pt x="1313265" y="1179551"/>
                </a:lnTo>
                <a:lnTo>
                  <a:pt x="0" y="11795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Tree>
    <p:extLst>
      <p:ext uri="{BB962C8B-B14F-4D97-AF65-F5344CB8AC3E}">
        <p14:creationId xmlns:p14="http://schemas.microsoft.com/office/powerpoint/2010/main" val="3665554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364"/>
        </a:solidFill>
        <a:effectLst/>
      </p:bgPr>
    </p:bg>
    <p:spTree>
      <p:nvGrpSpPr>
        <p:cNvPr id="1" name=""/>
        <p:cNvGrpSpPr/>
        <p:nvPr/>
      </p:nvGrpSpPr>
      <p:grpSpPr>
        <a:xfrm>
          <a:off x="0" y="0"/>
          <a:ext cx="0" cy="0"/>
          <a:chOff x="0" y="0"/>
          <a:chExt cx="0" cy="0"/>
        </a:xfrm>
      </p:grpSpPr>
      <p:sp>
        <p:nvSpPr>
          <p:cNvPr id="3" name="TextBox 3"/>
          <p:cNvSpPr txBox="1"/>
          <p:nvPr/>
        </p:nvSpPr>
        <p:spPr>
          <a:xfrm>
            <a:off x="10970904" y="7204710"/>
            <a:ext cx="6346265" cy="1718419"/>
          </a:xfrm>
          <a:prstGeom prst="rect">
            <a:avLst/>
          </a:prstGeom>
        </p:spPr>
        <p:txBody>
          <a:bodyPr lIns="0" tIns="0" rIns="0" bIns="0" rtlCol="0" anchor="t">
            <a:spAutoFit/>
          </a:bodyPr>
          <a:lstStyle/>
          <a:p>
            <a:pPr algn="r">
              <a:lnSpc>
                <a:spcPts val="6719"/>
              </a:lnSpc>
            </a:pPr>
            <a:r>
              <a:rPr lang="en-US" sz="5599" dirty="0">
                <a:solidFill>
                  <a:srgbClr val="ECEDF8"/>
                </a:solidFill>
                <a:latin typeface="Libre Franklin Light"/>
              </a:rPr>
              <a:t>JUMP FROM 5G TO 6G</a:t>
            </a:r>
          </a:p>
        </p:txBody>
      </p:sp>
      <p:sp>
        <p:nvSpPr>
          <p:cNvPr id="4" name="Freeform 4"/>
          <p:cNvSpPr/>
          <p:nvPr/>
        </p:nvSpPr>
        <p:spPr>
          <a:xfrm>
            <a:off x="14144037" y="0"/>
            <a:ext cx="4143963" cy="3117808"/>
          </a:xfrm>
          <a:custGeom>
            <a:avLst/>
            <a:gdLst/>
            <a:ahLst/>
            <a:cxnLst/>
            <a:rect l="l" t="t" r="r" b="b"/>
            <a:pathLst>
              <a:path w="4143963" h="3117808">
                <a:moveTo>
                  <a:pt x="0" y="0"/>
                </a:moveTo>
                <a:lnTo>
                  <a:pt x="4143963" y="0"/>
                </a:lnTo>
                <a:lnTo>
                  <a:pt x="4143963" y="3117808"/>
                </a:lnTo>
                <a:lnTo>
                  <a:pt x="0" y="3117808"/>
                </a:lnTo>
                <a:lnTo>
                  <a:pt x="0" y="0"/>
                </a:lnTo>
                <a:close/>
              </a:path>
            </a:pathLst>
          </a:custGeom>
          <a:blipFill>
            <a:blip r:embed="rId2"/>
            <a:stretch>
              <a:fillRect l="-25237" r="-25237"/>
            </a:stretch>
          </a:blipFill>
        </p:spPr>
        <p:txBody>
          <a:bodyPr/>
          <a:lstStyle/>
          <a:p>
            <a:endParaRPr lang="en-IN"/>
          </a:p>
        </p:txBody>
      </p:sp>
      <p:sp>
        <p:nvSpPr>
          <p:cNvPr id="5" name="Freeform 5"/>
          <p:cNvSpPr/>
          <p:nvPr/>
        </p:nvSpPr>
        <p:spPr>
          <a:xfrm>
            <a:off x="12557702" y="1035991"/>
            <a:ext cx="4262410" cy="472740"/>
          </a:xfrm>
          <a:custGeom>
            <a:avLst/>
            <a:gdLst/>
            <a:ahLst/>
            <a:cxnLst/>
            <a:rect l="l" t="t" r="r" b="b"/>
            <a:pathLst>
              <a:path w="4262410" h="472740">
                <a:moveTo>
                  <a:pt x="0" y="0"/>
                </a:moveTo>
                <a:lnTo>
                  <a:pt x="4262410" y="0"/>
                </a:lnTo>
                <a:lnTo>
                  <a:pt x="4262410" y="472740"/>
                </a:lnTo>
                <a:lnTo>
                  <a:pt x="0" y="472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rot="-5400000">
            <a:off x="16174304" y="2366868"/>
            <a:ext cx="1291616" cy="1501879"/>
          </a:xfrm>
          <a:custGeom>
            <a:avLst/>
            <a:gdLst/>
            <a:ahLst/>
            <a:cxnLst/>
            <a:rect l="l" t="t" r="r" b="b"/>
            <a:pathLst>
              <a:path w="1291616" h="1501879">
                <a:moveTo>
                  <a:pt x="0" y="0"/>
                </a:moveTo>
                <a:lnTo>
                  <a:pt x="1291616" y="0"/>
                </a:lnTo>
                <a:lnTo>
                  <a:pt x="1291616" y="1501879"/>
                </a:lnTo>
                <a:lnTo>
                  <a:pt x="0" y="15018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pic>
        <p:nvPicPr>
          <p:cNvPr id="10244" name="Picture 4" descr="Next Gen Mobility will Challenge Logistics - CXOToday.com">
            <a:extLst>
              <a:ext uri="{FF2B5EF4-FFF2-40B4-BE49-F238E27FC236}">
                <a16:creationId xmlns:a16="http://schemas.microsoft.com/office/drawing/2014/main" id="{62B56A9E-CC40-E8EA-7DE3-80B19CC541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0744200"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DF8"/>
        </a:solidFill>
        <a:effectLst/>
      </p:bgPr>
    </p:bg>
    <p:spTree>
      <p:nvGrpSpPr>
        <p:cNvPr id="1" name=""/>
        <p:cNvGrpSpPr/>
        <p:nvPr/>
      </p:nvGrpSpPr>
      <p:grpSpPr>
        <a:xfrm>
          <a:off x="0" y="0"/>
          <a:ext cx="0" cy="0"/>
          <a:chOff x="0" y="0"/>
          <a:chExt cx="0" cy="0"/>
        </a:xfrm>
      </p:grpSpPr>
      <p:sp>
        <p:nvSpPr>
          <p:cNvPr id="2" name="Freeform 2"/>
          <p:cNvSpPr/>
          <p:nvPr/>
        </p:nvSpPr>
        <p:spPr>
          <a:xfrm>
            <a:off x="-1914639" y="6867787"/>
            <a:ext cx="5886677" cy="5886677"/>
          </a:xfrm>
          <a:custGeom>
            <a:avLst/>
            <a:gdLst/>
            <a:ahLst/>
            <a:cxnLst/>
            <a:rect l="l" t="t" r="r" b="b"/>
            <a:pathLst>
              <a:path w="5886677" h="5886677">
                <a:moveTo>
                  <a:pt x="0" y="0"/>
                </a:moveTo>
                <a:lnTo>
                  <a:pt x="5886678" y="0"/>
                </a:lnTo>
                <a:lnTo>
                  <a:pt x="5886678" y="5886677"/>
                </a:lnTo>
                <a:lnTo>
                  <a:pt x="0" y="5886677"/>
                </a:lnTo>
                <a:lnTo>
                  <a:pt x="0" y="0"/>
                </a:lnTo>
                <a:close/>
              </a:path>
            </a:pathLst>
          </a:custGeom>
          <a:blipFill>
            <a:blip r:embed="rId2"/>
            <a:stretch>
              <a:fillRect/>
            </a:stretch>
          </a:blipFill>
        </p:spPr>
        <p:txBody>
          <a:bodyPr/>
          <a:lstStyle/>
          <a:p>
            <a:endParaRPr lang="en-IN"/>
          </a:p>
        </p:txBody>
      </p:sp>
      <p:sp>
        <p:nvSpPr>
          <p:cNvPr id="3" name="Freeform 3"/>
          <p:cNvSpPr/>
          <p:nvPr/>
        </p:nvSpPr>
        <p:spPr>
          <a:xfrm>
            <a:off x="5722374" y="7189675"/>
            <a:ext cx="1431504" cy="905426"/>
          </a:xfrm>
          <a:custGeom>
            <a:avLst/>
            <a:gdLst/>
            <a:ahLst/>
            <a:cxnLst/>
            <a:rect l="l" t="t" r="r" b="b"/>
            <a:pathLst>
              <a:path w="1431504" h="905426">
                <a:moveTo>
                  <a:pt x="0" y="0"/>
                </a:moveTo>
                <a:lnTo>
                  <a:pt x="1431504" y="0"/>
                </a:lnTo>
                <a:lnTo>
                  <a:pt x="1431504" y="905426"/>
                </a:lnTo>
                <a:lnTo>
                  <a:pt x="0" y="905426"/>
                </a:lnTo>
                <a:lnTo>
                  <a:pt x="0" y="0"/>
                </a:lnTo>
                <a:close/>
              </a:path>
            </a:pathLst>
          </a:custGeom>
          <a:blipFill>
            <a:blip r:embed="rId3"/>
            <a:stretch>
              <a:fillRect/>
            </a:stretch>
          </a:blipFill>
        </p:spPr>
        <p:txBody>
          <a:bodyPr/>
          <a:lstStyle/>
          <a:p>
            <a:endParaRPr lang="en-IN"/>
          </a:p>
        </p:txBody>
      </p:sp>
      <p:sp>
        <p:nvSpPr>
          <p:cNvPr id="4" name="Freeform 4"/>
          <p:cNvSpPr/>
          <p:nvPr/>
        </p:nvSpPr>
        <p:spPr>
          <a:xfrm flipH="1">
            <a:off x="1028700" y="3890811"/>
            <a:ext cx="5580565" cy="5367489"/>
          </a:xfrm>
          <a:custGeom>
            <a:avLst/>
            <a:gdLst/>
            <a:ahLst/>
            <a:cxnLst/>
            <a:rect l="l" t="t" r="r" b="b"/>
            <a:pathLst>
              <a:path w="5580565" h="5367489">
                <a:moveTo>
                  <a:pt x="5580565" y="0"/>
                </a:moveTo>
                <a:lnTo>
                  <a:pt x="0" y="0"/>
                </a:lnTo>
                <a:lnTo>
                  <a:pt x="0" y="5367489"/>
                </a:lnTo>
                <a:lnTo>
                  <a:pt x="5580565" y="5367489"/>
                </a:lnTo>
                <a:lnTo>
                  <a:pt x="558056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914609" y="599095"/>
            <a:ext cx="7888986" cy="859210"/>
          </a:xfrm>
          <a:prstGeom prst="rect">
            <a:avLst/>
          </a:prstGeom>
        </p:spPr>
        <p:txBody>
          <a:bodyPr lIns="0" tIns="0" rIns="0" bIns="0" rtlCol="0" anchor="t">
            <a:spAutoFit/>
          </a:bodyPr>
          <a:lstStyle/>
          <a:p>
            <a:pPr>
              <a:lnSpc>
                <a:spcPts val="6719"/>
              </a:lnSpc>
            </a:pPr>
            <a:r>
              <a:rPr lang="en-US" sz="5599" dirty="0">
                <a:solidFill>
                  <a:srgbClr val="002364"/>
                </a:solidFill>
                <a:latin typeface="Libre Franklin Light"/>
              </a:rPr>
              <a:t>6G enablers</a:t>
            </a:r>
          </a:p>
        </p:txBody>
      </p:sp>
      <p:sp>
        <p:nvSpPr>
          <p:cNvPr id="9" name="Freeform 9"/>
          <p:cNvSpPr/>
          <p:nvPr/>
        </p:nvSpPr>
        <p:spPr>
          <a:xfrm rot="-5400000">
            <a:off x="1004670" y="4473227"/>
            <a:ext cx="1106454" cy="1286575"/>
          </a:xfrm>
          <a:custGeom>
            <a:avLst/>
            <a:gdLst/>
            <a:ahLst/>
            <a:cxnLst/>
            <a:rect l="l" t="t" r="r" b="b"/>
            <a:pathLst>
              <a:path w="1106454" h="1286575">
                <a:moveTo>
                  <a:pt x="0" y="0"/>
                </a:moveTo>
                <a:lnTo>
                  <a:pt x="1106454" y="0"/>
                </a:lnTo>
                <a:lnTo>
                  <a:pt x="1106454" y="1286575"/>
                </a:lnTo>
                <a:lnTo>
                  <a:pt x="0" y="12865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pic>
        <p:nvPicPr>
          <p:cNvPr id="7" name="Picture 6">
            <a:extLst>
              <a:ext uri="{FF2B5EF4-FFF2-40B4-BE49-F238E27FC236}">
                <a16:creationId xmlns:a16="http://schemas.microsoft.com/office/drawing/2014/main" id="{B0CE1786-C80A-4440-5D2C-0CE4E758D8F5}"/>
              </a:ext>
            </a:extLst>
          </p:cNvPr>
          <p:cNvPicPr>
            <a:picLocks noChangeAspect="1"/>
          </p:cNvPicPr>
          <p:nvPr/>
        </p:nvPicPr>
        <p:blipFill rotWithShape="1">
          <a:blip r:embed="rId8">
            <a:extLst>
              <a:ext uri="{28A0092B-C50C-407E-A947-70E740481C1C}">
                <a14:useLocalDpi xmlns:a14="http://schemas.microsoft.com/office/drawing/2010/main" val="0"/>
              </a:ext>
            </a:extLst>
          </a:blip>
          <a:srcRect b="7660"/>
          <a:stretch/>
        </p:blipFill>
        <p:spPr>
          <a:xfrm>
            <a:off x="6019800" y="1625658"/>
            <a:ext cx="6024851" cy="5242129"/>
          </a:xfrm>
          <a:prstGeom prst="rect">
            <a:avLst/>
          </a:prstGeom>
        </p:spPr>
      </p:pic>
    </p:spTree>
    <p:extLst>
      <p:ext uri="{BB962C8B-B14F-4D97-AF65-F5344CB8AC3E}">
        <p14:creationId xmlns:p14="http://schemas.microsoft.com/office/powerpoint/2010/main" val="22989529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1273</Words>
  <Application>Microsoft Office PowerPoint</Application>
  <PresentationFormat>Custom</PresentationFormat>
  <Paragraphs>99</Paragraphs>
  <Slides>27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vt:i4>
      </vt:variant>
    </vt:vector>
  </HeadingPairs>
  <TitlesOfParts>
    <vt:vector size="42" baseType="lpstr">
      <vt:lpstr>Libre Franklin Light</vt:lpstr>
      <vt:lpstr>Inter</vt:lpstr>
      <vt:lpstr>Poppins</vt:lpstr>
      <vt:lpstr>Google Sans</vt:lpstr>
      <vt:lpstr>Canva Sans</vt:lpstr>
      <vt:lpstr>Libre Franklin Medium</vt:lpstr>
      <vt:lpstr>Arial</vt:lpstr>
      <vt:lpstr>Wingdings</vt:lpstr>
      <vt:lpstr>Calibri</vt:lpstr>
      <vt:lpstr>Canva Sans Bold</vt:lpstr>
      <vt:lpstr>Raleway</vt:lpstr>
      <vt:lpstr>YAFdJlhd_TU 0</vt:lpstr>
      <vt:lpstr>ADLaM Display</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Playful Illustration Brainstorm Presentation</dc:title>
  <dc:creator>Pallab Sarkar</dc:creator>
  <cp:lastModifiedBy>Pallab Sarkar</cp:lastModifiedBy>
  <cp:revision>39</cp:revision>
  <dcterms:created xsi:type="dcterms:W3CDTF">2006-08-16T00:00:00Z</dcterms:created>
  <dcterms:modified xsi:type="dcterms:W3CDTF">2023-10-15T08:53:31Z</dcterms:modified>
  <dc:identifier>DAFxGiq9xaE</dc:identifier>
</cp:coreProperties>
</file>